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83" r:id="rId8"/>
    <p:sldId id="277" r:id="rId9"/>
    <p:sldId id="278" r:id="rId10"/>
    <p:sldId id="28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87" autoAdjust="0"/>
    <p:restoredTop sz="73998" autoAdjust="0"/>
  </p:normalViewPr>
  <p:slideViewPr>
    <p:cSldViewPr snapToGrid="0">
      <p:cViewPr varScale="1">
        <p:scale>
          <a:sx n="86" d="100"/>
          <a:sy n="86" d="100"/>
        </p:scale>
        <p:origin x="1494" y="96"/>
      </p:cViewPr>
      <p:guideLst/>
    </p:cSldViewPr>
  </p:slideViewPr>
  <p:notesTextViewPr>
    <p:cViewPr>
      <p:scale>
        <a:sx n="176" d="100"/>
        <a:sy n="176" d="100"/>
      </p:scale>
      <p:origin x="0" y="-12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58FBB-58F0-4721-AF3E-E66C7373505B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42758-8AED-456A-AFE8-306423D88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99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Define Joy and contrast with happiness</a:t>
            </a:r>
          </a:p>
          <a:p>
            <a:r>
              <a:rPr lang="en-US" dirty="0"/>
              <a:t>Perhaps talk about misplaced expectations</a:t>
            </a:r>
          </a:p>
          <a:p>
            <a:r>
              <a:rPr lang="en-US" dirty="0"/>
              <a:t>Piper’s comments on “serious joy”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D42758-8AED-456A-AFE8-306423D887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82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Subdued demand, trade policy shocks, financial turbulence and systemic uncertainty are intensifying pressures – especially for developing countries.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“The speed at which </a:t>
            </a:r>
            <a:r>
              <a:rPr lang="en-US" b="1" dirty="0"/>
              <a:t>jobs are going away </a:t>
            </a:r>
            <a:r>
              <a:rPr lang="en-US" dirty="0"/>
              <a:t>is what’s frightening, and we are not able to see the jobs that are coming…” – Chris Waller, US Federal Reserve Governor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"Success in creating effective AI could be the </a:t>
            </a:r>
            <a:r>
              <a:rPr lang="en-US" b="1" dirty="0"/>
              <a:t>biggest event </a:t>
            </a:r>
            <a:r>
              <a:rPr lang="en-US" dirty="0"/>
              <a:t>in the </a:t>
            </a:r>
            <a:r>
              <a:rPr lang="en-US" b="1" dirty="0"/>
              <a:t>history of our civilization</a:t>
            </a:r>
            <a:r>
              <a:rPr lang="en-US" dirty="0"/>
              <a:t>. [But] it could also be </a:t>
            </a:r>
            <a:r>
              <a:rPr lang="en-US" b="1" dirty="0"/>
              <a:t>the last</a:t>
            </a:r>
            <a:r>
              <a:rPr lang="en-US" dirty="0"/>
              <a:t>, unless we learn how to avoid the risks." — Stephen Hawking (November 2017).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D42758-8AED-456A-AFE8-306423D887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77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important reality:  Although we experience times of peace and stability, the general reality of our sinful world is one of serious trouble.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D42758-8AED-456A-AFE8-306423D887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35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Zechariah was written about 450BC</a:t>
            </a:r>
          </a:p>
          <a:p>
            <a:endParaRPr lang="en-US" dirty="0"/>
          </a:p>
          <a:p>
            <a:r>
              <a:rPr lang="en-US" dirty="0"/>
              <a:t>Joy is not the denial of suffering, but the defiance of it through hope in God.</a:t>
            </a:r>
          </a:p>
          <a:p>
            <a:r>
              <a:rPr lang="en-US" dirty="0"/>
              <a:t>Serious joy arises precisely because things are wrong—and God enters anyway.</a:t>
            </a:r>
          </a:p>
          <a:p>
            <a:r>
              <a:rPr lang="en-US" dirty="0"/>
              <a:t>Christmas joy is serious because it confronts darkness, not because it ignores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D42758-8AED-456A-AFE8-306423D887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543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If Christ did not come to die, Christmas would be a cruel joke.</a:t>
            </a:r>
          </a:p>
          <a:p>
            <a:r>
              <a:rPr lang="en-US" dirty="0"/>
              <a:t>God’s glory shines brightest where it costs Him the most.</a:t>
            </a:r>
          </a:p>
          <a:p>
            <a:r>
              <a:rPr lang="en-US" dirty="0"/>
              <a:t>Advent looks </a:t>
            </a:r>
            <a:r>
              <a:rPr lang="en-US" b="1" dirty="0"/>
              <a:t>back</a:t>
            </a:r>
            <a:r>
              <a:rPr lang="en-US" dirty="0"/>
              <a:t> (Christ has come) and </a:t>
            </a:r>
            <a:r>
              <a:rPr lang="en-US" b="1" dirty="0"/>
              <a:t>forward</a:t>
            </a:r>
            <a:r>
              <a:rPr lang="en-US" dirty="0"/>
              <a:t> (Christ will come again).</a:t>
            </a:r>
          </a:p>
          <a:p>
            <a:r>
              <a:rPr lang="en-US" dirty="0"/>
              <a:t>Christian joy is anchored in what cannot be taken away.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D42758-8AED-456A-AFE8-306423D887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31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D42758-8AED-456A-AFE8-306423D8876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61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F2E0D-5248-84E4-8236-5E4971B81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7C3D26-A789-C729-654B-50AE06D488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DB0078-F07E-F08C-DE4F-125E79862C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Christmas joy is serious joy—because God enters a broken world, bears real suffering, conquers sin through the cross, and secures everlasting joy for those who hope in Him.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654941-456E-0091-2C21-4C1DAE1521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D42758-8AED-456A-AFE8-306423D8876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29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A363B-7D59-EB68-4042-03DB5FD151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AF70F8-BCBC-139A-2B6F-B682AE317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39DB2-1C88-A538-49E2-3002F9D51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2B4D-5BF5-4A9F-B19E-75403173C07A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0F57E-98D8-FE4E-4A2D-D8CE26FCA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9C10C-87E4-47F8-0970-D8E1CE5C9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C5C8-8000-437E-AB7A-A6326743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705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09451-F853-CC98-BFC5-C018CC1CD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9988FE-2062-2B89-6B9A-9D35BCCB7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EADDA-20E3-A3D2-DC28-3CEE8D8A1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2B4D-5BF5-4A9F-B19E-75403173C07A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E5759-C23C-A6F5-8465-0D097EE42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A37FF-1AA3-A183-A7E0-69D3ACEA8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C5C8-8000-437E-AB7A-A6326743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6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25FCBB-2498-232F-F4C9-1EDF8F5D2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FE158D-FD8D-E916-71C7-FAEA46A90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2F87DD-813C-9FBE-5AAF-4145952F7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2B4D-5BF5-4A9F-B19E-75403173C07A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84882-7092-ACA4-9A55-D23923F77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DDC43-98F4-2012-2910-1B748C5C9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C5C8-8000-437E-AB7A-A6326743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22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4A80E-8C59-F478-E6EA-1459DA44E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D29C3-3B67-A1BF-1F05-F972724CA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A8F2A-0BA2-D652-8A39-2E79E7FB2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2B4D-5BF5-4A9F-B19E-75403173C07A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52524-2302-B1EC-974A-936CC8FAD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C1280-4470-EEE2-6A17-B12CFB74C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C5C8-8000-437E-AB7A-A6326743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28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C0505-6D5A-41CD-F8A2-2401770B4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BCA0D-7A80-FE3E-CF06-B108807F8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83721-A290-1DE4-5067-6355C18DF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2B4D-5BF5-4A9F-B19E-75403173C07A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23ADA-5CF2-1D26-2879-CCD88C74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C67091-5E19-E3DA-4F07-22D8FA584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C5C8-8000-437E-AB7A-A6326743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95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273EA-2989-051B-FC7E-F74D2BDA5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2C736-1BE2-01E6-4DCE-0E9EFD518A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29F46-9CBF-AE14-5474-ECFE21090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FF729-A14E-5B94-5896-848D8C9C4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2B4D-5BF5-4A9F-B19E-75403173C07A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F72C5-A3C3-0779-4B1E-A3A64DD12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9EA733-E066-C233-82BB-A312E930E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C5C8-8000-437E-AB7A-A6326743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84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FF5BF-EC9B-BD07-3B81-BB3D96ECC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E1E71-7F60-0517-88A9-E541973AF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D91A56-E881-D32F-D381-9D91870AAD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815371-0951-259C-8994-DE6924C973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3102C2-FD07-9FBB-949E-F11E650C03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19D65-7B93-5070-D840-35A3ECC35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2B4D-5BF5-4A9F-B19E-75403173C07A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964700-1D5E-CBD3-4C9B-85618294B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2CC6FF-7D0E-FBD6-329F-E8474DC93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C5C8-8000-437E-AB7A-A6326743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57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9CCA5-B284-7F31-DE5E-82E85AA2C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936E05-EF6D-3F3A-AD8E-A12FA311A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2B4D-5BF5-4A9F-B19E-75403173C07A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11BB8A-AC19-17A3-6D27-0E2FF083A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2B5805-89FD-C204-9623-0CF3ACB26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C5C8-8000-437E-AB7A-A6326743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22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040D22-ACF7-E5AF-6854-CBD01FC0D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2B4D-5BF5-4A9F-B19E-75403173C07A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29F0F0-23BA-5466-2106-47FCDD556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D217B5-B5C6-8A84-1866-2647D06C3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C5C8-8000-437E-AB7A-A6326743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60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E7AEA-127E-1577-9C83-DC04A96FF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336A1-0097-6D40-2A57-F830B0DD9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D3D0D2-36C1-5B3D-DF5C-E6FD5C155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3B9A97-A2AE-6D65-D2F0-22B35E04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2B4D-5BF5-4A9F-B19E-75403173C07A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1408A0-5A71-E9F8-0A44-54FCAE150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9CBD7-2D61-359F-05BB-E9A263EA6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C5C8-8000-437E-AB7A-A6326743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11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CE054-AA0E-8888-ACD4-D69E17F26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C40AFE-75E9-39D9-92F5-E876A1836C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C64FBF-A034-126D-D9CA-4BA168AFDE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1A250-4B10-AE55-B0C8-4B889C2F3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72B4D-5BF5-4A9F-B19E-75403173C07A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38E5E-A475-B4C4-A091-29E4E72CA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70F9F2-B4D2-0253-BBF7-A92F7CB51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DC5C8-8000-437E-AB7A-A6326743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557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73641D-6DB8-1F92-F2FA-45612186C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80EAD6-970F-F62B-5EEF-1A3044816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459CE-D562-1930-6A0F-4246A372D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572B4D-5BF5-4A9F-B19E-75403173C07A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70C36-9B78-2EBD-5A50-49EB9337AD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DC254-DA4A-F237-CAE0-16E3409A65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9DC5C8-8000-437E-AB7A-A6326743A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98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BF221-B5D9-C3A3-2F5D-2BBE80DD7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43199"/>
          </a:xfrm>
        </p:spPr>
        <p:txBody>
          <a:bodyPr/>
          <a:lstStyle/>
          <a:p>
            <a:r>
              <a:rPr lang="en-US" b="1" dirty="0"/>
              <a:t>Joy</a:t>
            </a:r>
            <a:r>
              <a:rPr lang="en-US" dirty="0"/>
              <a:t> – </a:t>
            </a:r>
            <a:r>
              <a:rPr lang="en-US" i="1" dirty="0"/>
              <a:t>is it possible</a:t>
            </a:r>
            <a:r>
              <a:rPr lang="en-US" dirty="0"/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91253A-27A6-3009-2175-6E8D60FCC3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Serious Christmas Question</a:t>
            </a:r>
          </a:p>
        </p:txBody>
      </p:sp>
    </p:spTree>
    <p:extLst>
      <p:ext uri="{BB962C8B-B14F-4D97-AF65-F5344CB8AC3E}">
        <p14:creationId xmlns:p14="http://schemas.microsoft.com/office/powerpoint/2010/main" val="3740210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155B51-9C9A-67F2-F68C-A91639DA1D5A}"/>
              </a:ext>
            </a:extLst>
          </p:cNvPr>
          <p:cNvSpPr txBox="1"/>
          <p:nvPr/>
        </p:nvSpPr>
        <p:spPr>
          <a:xfrm>
            <a:off x="152401" y="174176"/>
            <a:ext cx="11702142" cy="63946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1">
              <a:lnSpc>
                <a:spcPct val="114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                              </a:t>
            </a:r>
            <a:r>
              <a:rPr lang="en-US" sz="2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Silent Night  (verse 3)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Silent night! Holy night! 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píng'ān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yè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shèng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shàn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yè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      D7  G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 of God love's pure light 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shénzi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ài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guāng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jiǎojié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                 G  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Radiant beams from thy holy face 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jiùshú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hóng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ēn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dí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límíng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dào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                   G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 the  dawn of redeeming grace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shèng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róng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fà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chūlái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róngguāng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pǔzhào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3094355" algn="ctr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                 G Em  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    D           G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4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Jesus Lord at thy birth! Jesus Lord at thy birth!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  <a:buNone/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yēsū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wǒ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zhǔ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jiàngshēng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yēsū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wǒ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zhǔ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jiàngshēng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64821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95D37-760A-CFA2-1801-0813FE912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44FC2-BBE6-1BFD-A877-07875E757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869803"/>
            <a:ext cx="11496907" cy="5609056"/>
          </a:xfrm>
        </p:spPr>
        <p:txBody>
          <a:bodyPr>
            <a:normAutofit/>
          </a:bodyPr>
          <a:lstStyle/>
          <a:p>
            <a:r>
              <a:rPr lang="en-US" sz="3200" dirty="0"/>
              <a:t>Christmas joy is “</a:t>
            </a:r>
            <a:r>
              <a:rPr lang="en-US" sz="3200" b="1" dirty="0"/>
              <a:t>serious joy</a:t>
            </a:r>
            <a:r>
              <a:rPr lang="en-US" sz="3200" dirty="0"/>
              <a:t>” because:</a:t>
            </a:r>
          </a:p>
          <a:p>
            <a:pPr lvl="1"/>
            <a:r>
              <a:rPr lang="en-US" sz="2800" dirty="0"/>
              <a:t>God enters a broken world, </a:t>
            </a:r>
          </a:p>
          <a:p>
            <a:pPr lvl="1"/>
            <a:r>
              <a:rPr lang="en-US" sz="2800" dirty="0"/>
              <a:t>bears real suffering, </a:t>
            </a:r>
          </a:p>
          <a:p>
            <a:pPr lvl="1"/>
            <a:r>
              <a:rPr lang="en-US" sz="2800" dirty="0"/>
              <a:t>conquers sin through the cross</a:t>
            </a:r>
          </a:p>
          <a:p>
            <a:pPr lvl="1"/>
            <a:r>
              <a:rPr lang="en-US" sz="2800" dirty="0"/>
              <a:t>secures everlasting joy for those who hope in Him.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/>
              <a:t> If joy feels distant, focus on the </a:t>
            </a:r>
            <a:r>
              <a:rPr lang="en-US" sz="3200" b="1" dirty="0"/>
              <a:t>gospel</a:t>
            </a:r>
            <a:r>
              <a:rPr lang="en-US" sz="3200" dirty="0"/>
              <a:t>, </a:t>
            </a:r>
            <a:r>
              <a:rPr lang="en-US" sz="3200" u="sng" dirty="0"/>
              <a:t>not</a:t>
            </a:r>
            <a:r>
              <a:rPr lang="en-US" sz="3200" dirty="0"/>
              <a:t> your circumstances.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/>
              <a:t> Because the gospel is “</a:t>
            </a:r>
            <a:r>
              <a:rPr lang="en-US" sz="3200" b="1" dirty="0"/>
              <a:t>good news</a:t>
            </a:r>
            <a:r>
              <a:rPr lang="en-US" sz="3200" dirty="0"/>
              <a:t>,” we must </a:t>
            </a:r>
            <a:r>
              <a:rPr lang="en-US" sz="3200" b="1" dirty="0"/>
              <a:t>share the joy</a:t>
            </a:r>
          </a:p>
          <a:p>
            <a:pPr lvl="1"/>
            <a:r>
              <a:rPr lang="en-US" sz="2800" b="1" dirty="0"/>
              <a:t>Matthew 2:1-2  </a:t>
            </a:r>
            <a:r>
              <a:rPr lang="en-US" sz="2800" dirty="0"/>
              <a:t>Magi travel at great cost</a:t>
            </a:r>
          </a:p>
          <a:p>
            <a:pPr lvl="1"/>
            <a:r>
              <a:rPr lang="en-US" sz="2800" b="1" dirty="0"/>
              <a:t>Luke 2:15-16,20   </a:t>
            </a:r>
            <a:r>
              <a:rPr lang="en-US" sz="2800" dirty="0"/>
              <a:t>Shepherds go and tell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ECFB326-587C-911A-C734-D9E2E3991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50"/>
            <a:ext cx="10515600" cy="850900"/>
          </a:xfrm>
        </p:spPr>
        <p:txBody>
          <a:bodyPr/>
          <a:lstStyle/>
          <a:p>
            <a:r>
              <a:rPr lang="en-US" b="1" u="sng" dirty="0"/>
              <a:t>Looking Back at Christmas</a:t>
            </a:r>
          </a:p>
        </p:txBody>
      </p:sp>
    </p:spTree>
    <p:extLst>
      <p:ext uri="{BB962C8B-B14F-4D97-AF65-F5344CB8AC3E}">
        <p14:creationId xmlns:p14="http://schemas.microsoft.com/office/powerpoint/2010/main" val="3552074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CC781-1E94-3CDA-BE1F-4F125C821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085"/>
            <a:ext cx="10515600" cy="793115"/>
          </a:xfrm>
        </p:spPr>
        <p:txBody>
          <a:bodyPr/>
          <a:lstStyle/>
          <a:p>
            <a:r>
              <a:rPr lang="en-US" b="1" u="sng" dirty="0"/>
              <a:t>Our Current World 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19028-BE71-4BBC-64D6-83EB16EF1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1087119"/>
            <a:ext cx="11345499" cy="5598795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How would you describe it?  Globally and Locally…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u="sng" dirty="0"/>
              <a:t>Some Quotes</a:t>
            </a:r>
            <a:r>
              <a:rPr lang="en-US" dirty="0"/>
              <a:t>: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"We’re entering a </a:t>
            </a:r>
            <a:r>
              <a:rPr lang="en-US" b="1" dirty="0"/>
              <a:t>uniquely dangerous period </a:t>
            </a:r>
            <a:r>
              <a:rPr lang="en-US" dirty="0"/>
              <a:t>of world history on par with the 1930s and the early Cold War." — Eurasia Group, in their Top Risks of 2025 report.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"In early 2025, the </a:t>
            </a:r>
            <a:r>
              <a:rPr lang="en-US" b="1" dirty="0"/>
              <a:t>Economic</a:t>
            </a:r>
            <a:r>
              <a:rPr lang="en-US" dirty="0"/>
              <a:t> Policy </a:t>
            </a:r>
            <a:r>
              <a:rPr lang="en-US" b="1" dirty="0"/>
              <a:t>Uncertainty</a:t>
            </a:r>
            <a:r>
              <a:rPr lang="en-US" dirty="0"/>
              <a:t> Index reached its </a:t>
            </a:r>
            <a:r>
              <a:rPr lang="en-US" b="1" dirty="0"/>
              <a:t>highest levels </a:t>
            </a:r>
            <a:r>
              <a:rPr lang="en-US" dirty="0"/>
              <a:t>this century." — UN Trade and Development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“Rapid </a:t>
            </a:r>
            <a:r>
              <a:rPr lang="en-US" b="1" dirty="0"/>
              <a:t>AI</a:t>
            </a:r>
            <a:r>
              <a:rPr lang="en-US" dirty="0"/>
              <a:t> advancements could lead to </a:t>
            </a:r>
            <a:r>
              <a:rPr lang="en-US" b="1" dirty="0"/>
              <a:t>historic labor shocks</a:t>
            </a:r>
            <a:r>
              <a:rPr lang="en-US" dirty="0"/>
              <a:t>… mass </a:t>
            </a:r>
            <a:r>
              <a:rPr lang="en-US" b="1" dirty="0"/>
              <a:t>layoffs</a:t>
            </a:r>
            <a:r>
              <a:rPr lang="en-US" dirty="0"/>
              <a:t> could outpace job creation… trigger </a:t>
            </a:r>
            <a:r>
              <a:rPr lang="en-US" b="1" dirty="0"/>
              <a:t>social unrest </a:t>
            </a:r>
            <a:r>
              <a:rPr lang="en-US" dirty="0"/>
              <a:t>and inequality.” – Ekaterina Abramova (Professor, London Business School)</a:t>
            </a:r>
          </a:p>
        </p:txBody>
      </p:sp>
    </p:spTree>
    <p:extLst>
      <p:ext uri="{BB962C8B-B14F-4D97-AF65-F5344CB8AC3E}">
        <p14:creationId xmlns:p14="http://schemas.microsoft.com/office/powerpoint/2010/main" val="5079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0235-BA7E-0C00-6128-5727B1A4F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965"/>
            <a:ext cx="10515600" cy="925195"/>
          </a:xfrm>
        </p:spPr>
        <p:txBody>
          <a:bodyPr/>
          <a:lstStyle/>
          <a:p>
            <a:r>
              <a:rPr lang="en-US" b="1" u="sng" dirty="0"/>
              <a:t>The Past World Situation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70117-C3AF-F925-D571-B0C041B84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040" y="1026160"/>
            <a:ext cx="11308080" cy="539496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At the time of Isaiah (~700BC):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Assyrian Empire: brutal wars, destruction, slavery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Social injustice: corruption and greed exploiting poor, widows, orphans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Religious unfaithfulness: people turned from God and toward idols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At the time of Jesus: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Roman occupation: heavy taxation, violence, powerful over weak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Economic hardship: 90% of people were poor farmers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Religious persecution: divided religious leaders oppressed others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How does the past compare with the present?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How can joy be possible (then or now)?</a:t>
            </a:r>
          </a:p>
        </p:txBody>
      </p:sp>
    </p:spTree>
    <p:extLst>
      <p:ext uri="{BB962C8B-B14F-4D97-AF65-F5344CB8AC3E}">
        <p14:creationId xmlns:p14="http://schemas.microsoft.com/office/powerpoint/2010/main" val="193811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0EEC4-3D4E-E28F-67F2-A1DE3AAEE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40"/>
            <a:ext cx="10515600" cy="721993"/>
          </a:xfrm>
        </p:spPr>
        <p:txBody>
          <a:bodyPr>
            <a:normAutofit/>
          </a:bodyPr>
          <a:lstStyle/>
          <a:p>
            <a:r>
              <a:rPr lang="en-US" b="1" u="sng" dirty="0"/>
              <a:t>Looking Forward to Christmas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ECA36-ECDE-D496-441B-679972396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972" y="858643"/>
            <a:ext cx="11980122" cy="580695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Even in their dark and difficult circumstances, they found </a:t>
            </a:r>
            <a:r>
              <a:rPr lang="en-US" sz="3200" b="1" dirty="0"/>
              <a:t>joy</a:t>
            </a:r>
            <a:r>
              <a:rPr lang="en-US" sz="3200" dirty="0"/>
              <a:t> by </a:t>
            </a:r>
            <a:r>
              <a:rPr lang="en-US" sz="3200" b="1" dirty="0"/>
              <a:t>faithfully waiting </a:t>
            </a:r>
            <a:r>
              <a:rPr lang="en-US" sz="3200" dirty="0"/>
              <a:t>for </a:t>
            </a:r>
            <a:r>
              <a:rPr lang="en-US" sz="3200" b="1" dirty="0"/>
              <a:t>God to fulfill His promises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Isaiah 8:21-9:2,6  </a:t>
            </a:r>
            <a:r>
              <a:rPr lang="en-US" sz="2800" dirty="0"/>
              <a:t>The world was in deep darkness, but a great light will come to bring rejoicing – that light is Messiah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Isaiah 25:9  </a:t>
            </a:r>
            <a:r>
              <a:rPr lang="en-US" sz="2800" dirty="0"/>
              <a:t>In His salvation, people will rejoice and be glad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Isaiah 61:1-3  </a:t>
            </a:r>
            <a:r>
              <a:rPr lang="en-US" sz="2800" dirty="0"/>
              <a:t>The Savior will bring joy instead of mourning (Luke 4:16ff)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Zechariah 9:9  </a:t>
            </a:r>
            <a:r>
              <a:rPr lang="en-US" sz="2800" dirty="0"/>
              <a:t>The King will come humbly but will bring joy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Christmas joy </a:t>
            </a:r>
            <a:r>
              <a:rPr lang="en-US" sz="3200" dirty="0"/>
              <a:t>is found in </a:t>
            </a:r>
            <a:r>
              <a:rPr lang="en-US" sz="3200" b="1" dirty="0"/>
              <a:t>future certainty</a:t>
            </a:r>
            <a:r>
              <a:rPr lang="en-US" sz="3200" dirty="0"/>
              <a:t>, not present comfort.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3200" dirty="0"/>
              <a:t> We can look back and see that </a:t>
            </a:r>
            <a:r>
              <a:rPr lang="en-US" sz="3200" b="1" dirty="0"/>
              <a:t>God </a:t>
            </a:r>
            <a:r>
              <a:rPr lang="en-US" sz="3200" b="1" u="sng" dirty="0"/>
              <a:t>did</a:t>
            </a:r>
            <a:r>
              <a:rPr lang="en-US" sz="3200" b="1" dirty="0"/>
              <a:t> fulfill His promises</a:t>
            </a:r>
            <a:r>
              <a:rPr lang="en-US" sz="3200" dirty="0"/>
              <a:t>!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3200" dirty="0"/>
              <a:t> </a:t>
            </a:r>
            <a:r>
              <a:rPr lang="en-US" sz="3200" b="1" dirty="0"/>
              <a:t>Our joy </a:t>
            </a:r>
            <a:r>
              <a:rPr lang="en-US" sz="3200" dirty="0"/>
              <a:t>must be </a:t>
            </a:r>
            <a:r>
              <a:rPr lang="en-US" sz="3200" b="1" dirty="0"/>
              <a:t>based on God’s trustworthy promises</a:t>
            </a:r>
            <a:r>
              <a:rPr lang="en-US" sz="3200" dirty="0"/>
              <a:t>, not our present circumstances.</a:t>
            </a:r>
          </a:p>
        </p:txBody>
      </p:sp>
    </p:spTree>
    <p:extLst>
      <p:ext uri="{BB962C8B-B14F-4D97-AF65-F5344CB8AC3E}">
        <p14:creationId xmlns:p14="http://schemas.microsoft.com/office/powerpoint/2010/main" val="299994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4D7F0-77D2-37F1-68DA-0486E1E01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53440"/>
          </a:xfrm>
        </p:spPr>
        <p:txBody>
          <a:bodyPr>
            <a:normAutofit/>
          </a:bodyPr>
          <a:lstStyle/>
          <a:p>
            <a:r>
              <a:rPr lang="en-US" b="1" u="sng" dirty="0"/>
              <a:t>Arrival of Christmas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3CE43-CFE5-2981-EB1D-284E42EFD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853439"/>
            <a:ext cx="11430000" cy="5625419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After a long period of waiting and trouble, Jesus comes with joy!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Luke 1:14,17  </a:t>
            </a:r>
            <a:r>
              <a:rPr lang="en-US" sz="2800" dirty="0"/>
              <a:t>The first promise is fulfilled, preparing the way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Luke 1:44, 47  </a:t>
            </a:r>
            <a:r>
              <a:rPr lang="en-US" sz="2800" dirty="0"/>
              <a:t>Even unborn babies and poor mothers rejoice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Luke 2:10  </a:t>
            </a:r>
            <a:r>
              <a:rPr lang="en-US" sz="2800" dirty="0"/>
              <a:t>Great joy is available to all people – a Savior is born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Matthew 2:9-11  </a:t>
            </a:r>
            <a:r>
              <a:rPr lang="en-US" sz="2800" dirty="0"/>
              <a:t>Wise men from the east find great joy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800" b="1" dirty="0"/>
              <a:t>John 1:14  </a:t>
            </a:r>
            <a:r>
              <a:rPr lang="en-US" sz="2800" dirty="0"/>
              <a:t>God Himself came to earth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3200" dirty="0"/>
              <a:t> Remember, </a:t>
            </a:r>
            <a:r>
              <a:rPr lang="en-US" sz="3200" b="1" dirty="0"/>
              <a:t>Christmas is very serious </a:t>
            </a:r>
            <a:r>
              <a:rPr lang="en-US" sz="3200" dirty="0"/>
              <a:t>– God experienced hunger, fatigue, poverty, rejection, and death on a cross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3200" b="1" dirty="0"/>
              <a:t> True Christmas joy </a:t>
            </a:r>
            <a:r>
              <a:rPr lang="en-US" sz="3200" dirty="0"/>
              <a:t>rests on the whole story: </a:t>
            </a:r>
            <a:r>
              <a:rPr lang="en-US" sz="3200" b="1" dirty="0"/>
              <a:t>Jesus’ birth, death, and resurrection.</a:t>
            </a:r>
          </a:p>
        </p:txBody>
      </p:sp>
    </p:spTree>
    <p:extLst>
      <p:ext uri="{BB962C8B-B14F-4D97-AF65-F5344CB8AC3E}">
        <p14:creationId xmlns:p14="http://schemas.microsoft.com/office/powerpoint/2010/main" val="4284273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86087-7E40-9F74-BA34-2C610775C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45"/>
            <a:ext cx="10515600" cy="850358"/>
          </a:xfrm>
        </p:spPr>
        <p:txBody>
          <a:bodyPr/>
          <a:lstStyle/>
          <a:p>
            <a:r>
              <a:rPr lang="en-US" b="1" u="sng" dirty="0"/>
              <a:t>Looking Back at Christmas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628D0-2D65-C4F1-C919-3AC0642F4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869803"/>
            <a:ext cx="11496907" cy="5609056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True joy </a:t>
            </a:r>
            <a:r>
              <a:rPr lang="en-US" sz="3200" dirty="0"/>
              <a:t>is </a:t>
            </a:r>
            <a:r>
              <a:rPr lang="en-US" sz="3200" b="1" dirty="0"/>
              <a:t>enduring</a:t>
            </a:r>
            <a:r>
              <a:rPr lang="en-US" sz="3200" dirty="0"/>
              <a:t> while happiness is fragile – it is based on circumstances</a:t>
            </a:r>
          </a:p>
          <a:p>
            <a:r>
              <a:rPr lang="en-US" sz="3200" b="1" dirty="0"/>
              <a:t>Joy</a:t>
            </a:r>
            <a:r>
              <a:rPr lang="en-US" sz="3200" dirty="0"/>
              <a:t> does not ignore pain, it is </a:t>
            </a:r>
            <a:r>
              <a:rPr lang="en-US" sz="3200" b="1" dirty="0"/>
              <a:t>confidence in God through pain</a:t>
            </a:r>
          </a:p>
          <a:p>
            <a:pPr lvl="1"/>
            <a:r>
              <a:rPr lang="en-US" sz="2800" b="1" dirty="0"/>
              <a:t>Luke 2:34–35  </a:t>
            </a:r>
            <a:r>
              <a:rPr lang="en-US" sz="2800" dirty="0"/>
              <a:t>Living with Jesus will involve suffering</a:t>
            </a:r>
          </a:p>
          <a:p>
            <a:pPr lvl="1"/>
            <a:r>
              <a:rPr lang="en-US" sz="2800" b="1" dirty="0"/>
              <a:t>Matthew 2:16-18  </a:t>
            </a:r>
            <a:r>
              <a:rPr lang="en-US" sz="2800" dirty="0"/>
              <a:t>The world will oppose God’s agenda</a:t>
            </a:r>
          </a:p>
          <a:p>
            <a:pPr lvl="1"/>
            <a:r>
              <a:rPr lang="en-US" sz="2800" b="1" dirty="0"/>
              <a:t>2 Corinthians 6:10  </a:t>
            </a:r>
            <a:r>
              <a:rPr lang="en-US" sz="2800" dirty="0"/>
              <a:t>“Sorrowful, yet always rejoicing”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b="1" dirty="0"/>
              <a:t> True joy </a:t>
            </a:r>
            <a:r>
              <a:rPr lang="en-US" sz="3200" dirty="0"/>
              <a:t>is possible when we </a:t>
            </a:r>
            <a:r>
              <a:rPr lang="en-US" sz="3200" b="1" dirty="0"/>
              <a:t>remember</a:t>
            </a:r>
            <a:r>
              <a:rPr lang="en-US" sz="3200" dirty="0"/>
              <a:t>:</a:t>
            </a:r>
          </a:p>
          <a:p>
            <a:pPr lvl="1"/>
            <a:r>
              <a:rPr lang="en-US" sz="2800" dirty="0"/>
              <a:t>God is in control of everything (sovereignty)</a:t>
            </a:r>
          </a:p>
          <a:p>
            <a:pPr lvl="1"/>
            <a:r>
              <a:rPr lang="en-US" sz="2800" dirty="0"/>
              <a:t>Jesus came and paid the full price for our salvation</a:t>
            </a:r>
          </a:p>
          <a:p>
            <a:pPr lvl="1"/>
            <a:r>
              <a:rPr lang="en-US" sz="2800" dirty="0"/>
              <a:t>We can now glorify Him for His great grace</a:t>
            </a:r>
          </a:p>
          <a:p>
            <a:pPr lvl="1"/>
            <a:r>
              <a:rPr lang="en-US" sz="2800" dirty="0"/>
              <a:t>God’s promises for our future are trustworthy</a:t>
            </a:r>
          </a:p>
          <a:p>
            <a:pPr lvl="1"/>
            <a:r>
              <a:rPr lang="en-US" sz="2800" dirty="0"/>
              <a:t>God is always with us (Immanuel)</a:t>
            </a:r>
          </a:p>
        </p:txBody>
      </p:sp>
    </p:spTree>
    <p:extLst>
      <p:ext uri="{BB962C8B-B14F-4D97-AF65-F5344CB8AC3E}">
        <p14:creationId xmlns:p14="http://schemas.microsoft.com/office/powerpoint/2010/main" val="414776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3373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B57B80-8EAB-14CE-A736-A1F9D9F18F51}"/>
              </a:ext>
            </a:extLst>
          </p:cNvPr>
          <p:cNvSpPr txBox="1"/>
          <p:nvPr/>
        </p:nvSpPr>
        <p:spPr>
          <a:xfrm>
            <a:off x="283027" y="204271"/>
            <a:ext cx="10863943" cy="64494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                             </a:t>
            </a:r>
            <a:r>
              <a:rPr lang="en-US" sz="2400" b="1" u="sng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Silent Night</a:t>
            </a: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(verse 1)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Silent night! Holy night!           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Píng'ān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yè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shèng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shàn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yè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      D7    G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is calm  all is bright 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wàn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ànzhōng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guānghuá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shè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                 G  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Round yon virgin   mother and child 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zhàozhe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shèngmǔ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yě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zhàozhe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shèng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yīng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                  G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Holy  infant  so    tender and mild 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duōshǎo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cí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xiáng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yě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duōshǎo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tiānzhēn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3094355" algn="ctr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                 G Em  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         D        G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3094355" algn="ctr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Sleep in heavenly peace!  Sleep  in  heavenly peace!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jìng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xiǎng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tiāncì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ānmián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jìng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xiǎng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tiāncì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ānmián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299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98FDA6-F2D9-CFD4-B10F-EB92DC5FA138}"/>
              </a:ext>
            </a:extLst>
          </p:cNvPr>
          <p:cNvSpPr txBox="1"/>
          <p:nvPr/>
        </p:nvSpPr>
        <p:spPr>
          <a:xfrm>
            <a:off x="239486" y="204271"/>
            <a:ext cx="11288486" cy="64494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                           </a:t>
            </a:r>
            <a:r>
              <a:rPr lang="en-US" sz="2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Silent Night  (verse 2)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Silent night! Holy night!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píng'ān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yè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shèng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shàn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yè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         D7    G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Shepherds quake at the sight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mùyáng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zài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kuàngyě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                  G  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Glories stream from heaven afar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hūrán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kànjiànle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tiānshàng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guānghuá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                  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Heavenly hosts sing Hallelujah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tīngjiàn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tiān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jūn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hā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lì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lù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yà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3094355" algn="ctr"/>
              </a:tabLst>
            </a:pP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                    G Em  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>
                <a:solidFill>
                  <a:srgbClr val="007FBF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         D         G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Christ the Savior is born!    Christ the Savior is born!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atinLnBrk="1">
              <a:lnSpc>
                <a:spcPct val="115000"/>
              </a:lnSpc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jiù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zhǔ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jīnyè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jiàngshēng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jiù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zhǔ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jīnyè</a:t>
            </a:r>
            <a:r>
              <a:rPr lang="en-US" sz="24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jiàngshēng</a:t>
            </a: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782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1179</Words>
  <Application>Microsoft Office PowerPoint</Application>
  <PresentationFormat>Widescreen</PresentationFormat>
  <Paragraphs>131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Courier New</vt:lpstr>
      <vt:lpstr>Wingdings</vt:lpstr>
      <vt:lpstr>Office Theme</vt:lpstr>
      <vt:lpstr>Joy – is it possible?</vt:lpstr>
      <vt:lpstr>Our Current World Situation</vt:lpstr>
      <vt:lpstr>The Past World Situation </vt:lpstr>
      <vt:lpstr>Looking Forward to Christmas</vt:lpstr>
      <vt:lpstr>Arrival of Christmas</vt:lpstr>
      <vt:lpstr>Looking Back at Christmas</vt:lpstr>
      <vt:lpstr>PowerPoint Presentation</vt:lpstr>
      <vt:lpstr>PowerPoint Presentation</vt:lpstr>
      <vt:lpstr>PowerPoint Presentation</vt:lpstr>
      <vt:lpstr>PowerPoint Presentation</vt:lpstr>
      <vt:lpstr>Looking Back at Christmas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Robnett</dc:creator>
  <cp:lastModifiedBy>Mark Robnett</cp:lastModifiedBy>
  <cp:revision>18</cp:revision>
  <dcterms:created xsi:type="dcterms:W3CDTF">2025-12-19T13:13:46Z</dcterms:created>
  <dcterms:modified xsi:type="dcterms:W3CDTF">2025-12-22T23:40:35Z</dcterms:modified>
</cp:coreProperties>
</file>