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310" r:id="rId2"/>
    <p:sldId id="312" r:id="rId3"/>
    <p:sldId id="311" r:id="rId4"/>
    <p:sldId id="275" r:id="rId5"/>
    <p:sldId id="295" r:id="rId6"/>
    <p:sldId id="297" r:id="rId7"/>
    <p:sldId id="298" r:id="rId8"/>
    <p:sldId id="273" r:id="rId9"/>
    <p:sldId id="309" r:id="rId10"/>
    <p:sldId id="308" r:id="rId11"/>
    <p:sldId id="279" r:id="rId12"/>
    <p:sldId id="280" r:id="rId13"/>
    <p:sldId id="300" r:id="rId14"/>
    <p:sldId id="299" r:id="rId15"/>
    <p:sldId id="293" r:id="rId16"/>
    <p:sldId id="301" r:id="rId17"/>
    <p:sldId id="307" r:id="rId18"/>
    <p:sldId id="268" r:id="rId19"/>
    <p:sldId id="302" r:id="rId20"/>
    <p:sldId id="286" r:id="rId21"/>
    <p:sldId id="287" r:id="rId22"/>
    <p:sldId id="288" r:id="rId23"/>
    <p:sldId id="289" r:id="rId24"/>
    <p:sldId id="290" r:id="rId25"/>
    <p:sldId id="29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07" autoAdjust="0"/>
    <p:restoredTop sz="77558" autoAdjust="0"/>
  </p:normalViewPr>
  <p:slideViewPr>
    <p:cSldViewPr snapToGrid="0">
      <p:cViewPr varScale="1">
        <p:scale>
          <a:sx n="88" d="100"/>
          <a:sy n="88" d="100"/>
        </p:scale>
        <p:origin x="888" y="9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76" d="100"/>
        <a:sy n="17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82836-146D-47FA-A580-D25EBF870E4E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52E43-2235-4977-9058-9C29D206F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6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 time, we talked about the importance</a:t>
            </a:r>
            <a:r>
              <a:rPr lang="en-US" baseline="0" dirty="0" smtClean="0"/>
              <a:t> of </a:t>
            </a:r>
            <a:r>
              <a:rPr lang="en-US" baseline="0" dirty="0" smtClean="0"/>
              <a:t>good communication in </a:t>
            </a:r>
            <a:r>
              <a:rPr lang="en-US" baseline="0" dirty="0" smtClean="0"/>
              <a:t>our marriages.  </a:t>
            </a:r>
            <a:r>
              <a:rPr lang="en-US" baseline="0" dirty="0" smtClean="0"/>
              <a:t>Without good communications, we cannot grow together in “one-ness” and we cannot talk openly about things that bother us.  We must continue to work on improving our communications if we desire to apply today’s lesson – resolving conflict.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00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Just to keep you focused</a:t>
            </a:r>
            <a:r>
              <a:rPr lang="en-US" baseline="0" dirty="0" smtClean="0"/>
              <a:t> on where we’ve been and where we are going…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39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we approach today’s difficult subject, please know that conflict resolution is not a cultural issue – it is a Biblical</a:t>
            </a:r>
            <a:r>
              <a:rPr lang="en-US" baseline="0" dirty="0" smtClean="0"/>
              <a:t> imperative.  Because Americans are more open and direct, you might think that these ideas don’t apply to people in Eastern cultures.  But remember – the Bible is from an Eastern culture…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it comes to forgiveness, the</a:t>
            </a:r>
            <a:r>
              <a:rPr lang="en-US" baseline="0" dirty="0" smtClean="0"/>
              <a:t> </a:t>
            </a:r>
            <a:r>
              <a:rPr lang="en-US" baseline="0" dirty="0" smtClean="0"/>
              <a:t>question is not, “Do we feel like forgiving?”  The question is, “Will we forgive?”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Forgiveness is:</a:t>
            </a:r>
          </a:p>
          <a:p>
            <a:r>
              <a:rPr lang="en-US" baseline="0" dirty="0" smtClean="0"/>
              <a:t>Facing the wrong done to us and recognizing the emotions inside.</a:t>
            </a:r>
          </a:p>
          <a:p>
            <a:r>
              <a:rPr lang="en-US" baseline="0" dirty="0" smtClean="0"/>
              <a:t>Choosing not to hold it against our partner.</a:t>
            </a:r>
          </a:p>
          <a:p>
            <a:r>
              <a:rPr lang="en-US" baseline="0" dirty="0" smtClean="0"/>
              <a:t>If we don’t forgive, we’ll be the one imprisoned by the bitterness, resentment, and anger.</a:t>
            </a:r>
          </a:p>
          <a:p>
            <a:r>
              <a:rPr lang="en-US" baseline="0" dirty="0" smtClean="0"/>
              <a:t>Forgiveness is a process – we often need to continue choosing to forgive for the same hurt.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6FC07-7D59-4179-B3E3-7FC4ED6CF49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61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best way to resolve conflict</a:t>
            </a:r>
            <a:r>
              <a:rPr lang="en-US" baseline="0" dirty="0" smtClean="0"/>
              <a:t> is to make it a regular habit of expressing appreciation for each other.  The more I appreciate my spouse, the easier it will be for me to accept her differences and trust her judgment.  And when the time comes to discuss a difference, it will be much easier if she knows how much I appreciate her.  If all I ever do is complain at her, conflict resolution will be very difficult.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08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</a:t>
            </a:r>
            <a:r>
              <a:rPr lang="en-US" baseline="0" dirty="0" smtClean="0"/>
              <a:t> are certainly generalizations, but they show some possible differences between genders.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04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We’ll talk more about this in the lesson about family background and role expectations.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01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Not too late</a:t>
            </a:r>
            <a:r>
              <a:rPr lang="en-US" dirty="0" smtClean="0"/>
              <a:t> and </a:t>
            </a:r>
            <a:r>
              <a:rPr lang="en-US" b="1" dirty="0" smtClean="0"/>
              <a:t>never in public</a:t>
            </a:r>
          </a:p>
          <a:p>
            <a:endParaRPr lang="en-US" dirty="0" smtClean="0"/>
          </a:p>
          <a:p>
            <a:r>
              <a:rPr lang="en-US" dirty="0" smtClean="0"/>
              <a:t>Don’t</a:t>
            </a:r>
            <a:r>
              <a:rPr lang="en-US" baseline="0" dirty="0" smtClean="0"/>
              <a:t> assume that your spouse sees the issue just like you – clarify and listen to replay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88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52E43-2235-4977-9058-9C29D206FC8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1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493706"/>
            <a:ext cx="8915399" cy="2262781"/>
          </a:xfrm>
        </p:spPr>
        <p:txBody>
          <a:bodyPr/>
          <a:lstStyle/>
          <a:p>
            <a:r>
              <a:rPr lang="en-US" b="1" dirty="0" smtClean="0"/>
              <a:t>Conflict Resolution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975" y="3441843"/>
            <a:ext cx="9069637" cy="231168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Session </a:t>
            </a:r>
            <a:r>
              <a:rPr lang="en-US" sz="3200" dirty="0" smtClean="0"/>
              <a:t>3 </a:t>
            </a:r>
            <a:r>
              <a:rPr lang="en-US" sz="3200" dirty="0" smtClean="0"/>
              <a:t>– Preparing for Marriage</a:t>
            </a:r>
          </a:p>
          <a:p>
            <a:endParaRPr lang="en-US" sz="2400" dirty="0" smtClean="0"/>
          </a:p>
          <a:p>
            <a:r>
              <a:rPr lang="en-US" sz="2400" dirty="0" smtClean="0"/>
              <a:t>http</a:t>
            </a:r>
            <a:r>
              <a:rPr lang="en-US" sz="2400" dirty="0"/>
              <a:t>://markrobnett.com/MarriagePreparation</a:t>
            </a:r>
          </a:p>
        </p:txBody>
      </p:sp>
    </p:spTree>
    <p:extLst>
      <p:ext uri="{BB962C8B-B14F-4D97-AF65-F5344CB8AC3E}">
        <p14:creationId xmlns:p14="http://schemas.microsoft.com/office/powerpoint/2010/main" val="80761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419" y="0"/>
            <a:ext cx="3451676" cy="2116476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Exercise #3:  Rhinos and Hedge Hogs</a:t>
            </a:r>
            <a:br>
              <a:rPr lang="en-US" u="sng" dirty="0" smtClean="0"/>
            </a:br>
            <a:r>
              <a:rPr lang="en-US" u="sng" dirty="0"/>
              <a:t/>
            </a:r>
            <a:br>
              <a:rPr lang="en-US" u="sng" dirty="0"/>
            </a:br>
            <a:r>
              <a:rPr lang="en-US" sz="2700" dirty="0" smtClean="0"/>
              <a:t>(From last week’s homework)</a:t>
            </a:r>
            <a:endParaRPr lang="en-US" sz="27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8045" y="16161"/>
            <a:ext cx="5611027" cy="684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48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868362"/>
          </a:xfrm>
        </p:spPr>
        <p:txBody>
          <a:bodyPr/>
          <a:lstStyle/>
          <a:p>
            <a:r>
              <a:rPr lang="en-US" u="sng" dirty="0" smtClean="0"/>
              <a:t>Rhinoceros (Rhino)</a:t>
            </a:r>
            <a:r>
              <a:rPr lang="zh-CN" altLang="en-US" u="sng" dirty="0" smtClean="0"/>
              <a:t>犀牛</a:t>
            </a:r>
            <a:r>
              <a:rPr lang="en-US" u="sng" dirty="0" smtClean="0"/>
              <a:t>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26265"/>
            <a:ext cx="8229600" cy="85013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900" dirty="0" smtClean="0"/>
              <a:t>When angry, will attack and be very dangerous</a:t>
            </a:r>
            <a:endParaRPr lang="en-US" dirty="0" smtClean="0"/>
          </a:p>
          <a:p>
            <a:pPr marL="0" indent="0" algn="ctr">
              <a:buNone/>
            </a:pPr>
            <a:r>
              <a:rPr lang="zh-CN" altLang="en-US" sz="4000" b="1" dirty="0"/>
              <a:t>生气时，会攻击，而且很危险。</a:t>
            </a:r>
            <a:endParaRPr lang="en-US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29" b="6583"/>
          <a:stretch/>
        </p:blipFill>
        <p:spPr>
          <a:xfrm>
            <a:off x="2133601" y="1663700"/>
            <a:ext cx="8091325" cy="481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9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868362"/>
          </a:xfrm>
        </p:spPr>
        <p:txBody>
          <a:bodyPr/>
          <a:lstStyle/>
          <a:p>
            <a:r>
              <a:rPr lang="en-US" u="sng" dirty="0" smtClean="0"/>
              <a:t>Hedgehog</a:t>
            </a:r>
            <a:r>
              <a:rPr lang="zh-CN" altLang="en-US" u="sng" dirty="0" smtClean="0"/>
              <a:t>刺猬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82198"/>
            <a:ext cx="8229600" cy="89420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200" dirty="0" smtClean="0"/>
              <a:t>When afraid or upset, curls up into self-protective ball</a:t>
            </a:r>
            <a:endParaRPr lang="en-US" dirty="0" smtClean="0"/>
          </a:p>
          <a:p>
            <a:pPr marL="0" indent="0" algn="ctr">
              <a:buNone/>
            </a:pPr>
            <a:r>
              <a:rPr lang="zh-CN" altLang="en-US" sz="4000" b="1" dirty="0"/>
              <a:t>害怕时，蜷缩成自我保护的球状</a:t>
            </a:r>
            <a:r>
              <a:rPr lang="zh-CN" altLang="en-US" dirty="0" smtClean="0"/>
              <a:t>。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193" y="1673648"/>
            <a:ext cx="4622800" cy="3467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700" y="1676400"/>
            <a:ext cx="5138059" cy="304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83884" y="5166911"/>
            <a:ext cx="90007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2000" dirty="0">
                <a:latin typeface="Californian FB" panose="0207040306080B030204" pitchFamily="18" charset="0"/>
              </a:rPr>
              <a:t>Are you a Rhino or a Hedgehog</a:t>
            </a:r>
            <a:r>
              <a:rPr lang="en-US" sz="2000" dirty="0" smtClean="0">
                <a:latin typeface="Californian FB" panose="0207040306080B030204" pitchFamily="18" charset="0"/>
              </a:rPr>
              <a:t>?</a:t>
            </a:r>
            <a:endParaRPr lang="en-US" sz="2000" dirty="0">
              <a:latin typeface="Californian FB" panose="0207040306080B030204" pitchFamily="18" charset="0"/>
            </a:endParaRP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2000" dirty="0">
                <a:latin typeface="Californian FB" panose="0207040306080B030204" pitchFamily="18" charset="0"/>
              </a:rPr>
              <a:t>What about your </a:t>
            </a:r>
            <a:r>
              <a:rPr lang="en-US" sz="2000" dirty="0" smtClean="0">
                <a:latin typeface="Californian FB" panose="0207040306080B030204" pitchFamily="18" charset="0"/>
              </a:rPr>
              <a:t>partner?  </a:t>
            </a:r>
            <a:r>
              <a:rPr lang="en-US" sz="2000" dirty="0">
                <a:latin typeface="Californian FB" panose="0207040306080B030204" pitchFamily="18" charset="0"/>
              </a:rPr>
              <a:t>Is He/she different than you?</a:t>
            </a:r>
            <a:r>
              <a:rPr lang="zh-CN" altLang="en-US" sz="2000" dirty="0">
                <a:latin typeface="Californian FB" panose="0207040306080B030204" pitchFamily="18" charset="0"/>
              </a:rPr>
              <a:t> </a:t>
            </a:r>
            <a:endParaRPr lang="en-US" sz="2000" dirty="0">
              <a:latin typeface="Californian FB" panose="0207040306080B030204" pitchFamily="18" charset="0"/>
            </a:endParaRP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sz="2000" dirty="0">
                <a:latin typeface="Californian FB" panose="0207040306080B030204" pitchFamily="18" charset="0"/>
              </a:rPr>
              <a:t>How does this difference (or similarity) affect your ability to resolve conflicts?</a:t>
            </a:r>
            <a:r>
              <a:rPr lang="en-US" altLang="zh-CN" sz="2000" dirty="0">
                <a:latin typeface="Californian FB" panose="0207040306080B030204" pitchFamily="18" charset="0"/>
              </a:rPr>
              <a:t> </a:t>
            </a:r>
            <a:endParaRPr lang="en-US" sz="2000" dirty="0">
              <a:latin typeface="Californian FB" panose="0207040306080B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06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300" y="260553"/>
            <a:ext cx="8911687" cy="962319"/>
          </a:xfrm>
        </p:spPr>
        <p:txBody>
          <a:bodyPr/>
          <a:lstStyle/>
          <a:p>
            <a:r>
              <a:rPr lang="en-US" b="1" dirty="0" smtClean="0"/>
              <a:t>3. </a:t>
            </a:r>
            <a:r>
              <a:rPr lang="en-US" b="1" u="sng" dirty="0" smtClean="0"/>
              <a:t>Improve your communications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8795" y="1388125"/>
            <a:ext cx="5012676" cy="497962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dirty="0" smtClean="0"/>
              <a:t>We </a:t>
            </a:r>
            <a:r>
              <a:rPr lang="en-US" u="sng" dirty="0" smtClean="0"/>
              <a:t>must tell each other</a:t>
            </a:r>
            <a:r>
              <a:rPr lang="en-US" dirty="0" smtClean="0"/>
              <a:t> what frustrates and hurts </a:t>
            </a:r>
            <a:r>
              <a:rPr lang="en-US" dirty="0" smtClean="0"/>
              <a:t>us (don’t expect “mind-reading”)</a:t>
            </a:r>
            <a:endParaRPr lang="en-US" dirty="0" smtClean="0"/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dirty="0"/>
              <a:t>C</a:t>
            </a:r>
            <a:r>
              <a:rPr lang="en-US" dirty="0" smtClean="0"/>
              <a:t>onflict often arises </a:t>
            </a:r>
            <a:r>
              <a:rPr lang="en-US" dirty="0" smtClean="0"/>
              <a:t>from our </a:t>
            </a:r>
            <a:r>
              <a:rPr lang="en-US" u="sng" dirty="0" smtClean="0"/>
              <a:t>different expectations</a:t>
            </a:r>
            <a:r>
              <a:rPr lang="en-US" dirty="0" smtClean="0"/>
              <a:t> of each other</a:t>
            </a:r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dirty="0" smtClean="0"/>
              <a:t>Must learn </a:t>
            </a:r>
            <a:r>
              <a:rPr lang="en-US" dirty="0" smtClean="0"/>
              <a:t>about our own and each other’s </a:t>
            </a:r>
            <a:r>
              <a:rPr lang="en-US" u="sng" dirty="0" smtClean="0"/>
              <a:t>core values</a:t>
            </a:r>
            <a:endParaRPr lang="en-US" u="sng" dirty="0" smtClean="0"/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u="sng" dirty="0" smtClean="0"/>
              <a:t>Requesting</a:t>
            </a:r>
            <a:r>
              <a:rPr lang="en-US" dirty="0" smtClean="0"/>
              <a:t> change is </a:t>
            </a:r>
            <a:r>
              <a:rPr lang="en-US" u="sng" dirty="0" smtClean="0"/>
              <a:t>helpful</a:t>
            </a:r>
            <a:r>
              <a:rPr lang="en-US" dirty="0" smtClean="0"/>
              <a:t>; demand change is harmful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8042313" y="1222873"/>
            <a:ext cx="3922005" cy="2016804"/>
            <a:chOff x="8042313" y="1222873"/>
            <a:chExt cx="3922005" cy="2016804"/>
          </a:xfrm>
        </p:grpSpPr>
        <p:sp>
          <p:nvSpPr>
            <p:cNvPr id="4" name="TextBox 3"/>
            <p:cNvSpPr txBox="1"/>
            <p:nvPr/>
          </p:nvSpPr>
          <p:spPr>
            <a:xfrm>
              <a:off x="8042313" y="1222873"/>
              <a:ext cx="39220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 smtClean="0"/>
                <a:t>Unrealistic Expectations</a:t>
              </a:r>
              <a:endParaRPr lang="en-US" sz="2400" b="1" u="sng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097398" y="1608461"/>
              <a:ext cx="374206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When we </a:t>
              </a:r>
              <a:r>
                <a:rPr lang="en-US" sz="2000" u="sng" dirty="0" smtClean="0"/>
                <a:t>expect</a:t>
              </a:r>
              <a:r>
                <a:rPr lang="en-US" sz="2000" dirty="0" smtClean="0"/>
                <a:t> our partner to </a:t>
              </a:r>
              <a:r>
                <a:rPr lang="en-US" sz="2000" u="sng" dirty="0" smtClean="0"/>
                <a:t>meet all</a:t>
              </a:r>
              <a:r>
                <a:rPr lang="en-US" sz="2000" dirty="0" smtClean="0"/>
                <a:t> of </a:t>
              </a:r>
              <a:r>
                <a:rPr lang="en-US" sz="2000" u="sng" dirty="0" smtClean="0"/>
                <a:t>our needs</a:t>
              </a:r>
              <a:r>
                <a:rPr lang="en-US" sz="2000" dirty="0" smtClean="0"/>
                <a:t> (e.g. security, significance, self-esteem), we will fail each other and get hurt:</a:t>
              </a:r>
              <a:endParaRPr lang="en-US" sz="20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9038974" y="3492347"/>
            <a:ext cx="1989434" cy="517793"/>
            <a:chOff x="9038974" y="3492347"/>
            <a:chExt cx="1989434" cy="517793"/>
          </a:xfrm>
        </p:grpSpPr>
        <p:cxnSp>
          <p:nvCxnSpPr>
            <p:cNvPr id="9" name="Curved Connector 8"/>
            <p:cNvCxnSpPr/>
            <p:nvPr/>
          </p:nvCxnSpPr>
          <p:spPr>
            <a:xfrm>
              <a:off x="9099933" y="3492347"/>
              <a:ext cx="924177" cy="517793"/>
            </a:xfrm>
            <a:prstGeom prst="curvedConnector3">
              <a:avLst>
                <a:gd name="adj1" fmla="val -55126"/>
              </a:avLst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9038974" y="3531870"/>
              <a:ext cx="19894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expectations</a:t>
              </a:r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042784" y="4010140"/>
            <a:ext cx="1989434" cy="699020"/>
            <a:chOff x="9042784" y="4010140"/>
            <a:chExt cx="1989434" cy="699020"/>
          </a:xfrm>
        </p:grpSpPr>
        <p:cxnSp>
          <p:nvCxnSpPr>
            <p:cNvPr id="13" name="Curved Connector 12"/>
            <p:cNvCxnSpPr/>
            <p:nvPr/>
          </p:nvCxnSpPr>
          <p:spPr>
            <a:xfrm rot="10800000" flipV="1">
              <a:off x="9418320" y="4010140"/>
              <a:ext cx="891540" cy="699020"/>
            </a:xfrm>
            <a:prstGeom prst="curvedConnector3">
              <a:avLst>
                <a:gd name="adj1" fmla="val -138462"/>
              </a:avLst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9042784" y="4164330"/>
              <a:ext cx="19894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demands</a:t>
              </a:r>
              <a:endParaRPr lang="en-US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9046594" y="4730597"/>
            <a:ext cx="1989434" cy="517793"/>
            <a:chOff x="9046594" y="4730597"/>
            <a:chExt cx="1989434" cy="517793"/>
          </a:xfrm>
        </p:grpSpPr>
        <p:cxnSp>
          <p:nvCxnSpPr>
            <p:cNvPr id="31" name="Curved Connector 30"/>
            <p:cNvCxnSpPr/>
            <p:nvPr/>
          </p:nvCxnSpPr>
          <p:spPr>
            <a:xfrm>
              <a:off x="9138033" y="4730597"/>
              <a:ext cx="924177" cy="517793"/>
            </a:xfrm>
            <a:prstGeom prst="curvedConnector3">
              <a:avLst>
                <a:gd name="adj1" fmla="val -55126"/>
              </a:avLst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9046594" y="4819650"/>
              <a:ext cx="19894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disappointment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9050404" y="5248390"/>
            <a:ext cx="1989434" cy="699020"/>
            <a:chOff x="9050404" y="5248390"/>
            <a:chExt cx="1989434" cy="699020"/>
          </a:xfrm>
        </p:grpSpPr>
        <p:cxnSp>
          <p:nvCxnSpPr>
            <p:cNvPr id="32" name="Curved Connector 31"/>
            <p:cNvCxnSpPr/>
            <p:nvPr/>
          </p:nvCxnSpPr>
          <p:spPr>
            <a:xfrm rot="10800000" flipV="1">
              <a:off x="9456420" y="5248390"/>
              <a:ext cx="891540" cy="699020"/>
            </a:xfrm>
            <a:prstGeom prst="curvedConnector3">
              <a:avLst>
                <a:gd name="adj1" fmla="val -138462"/>
              </a:avLst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9050404" y="5406390"/>
              <a:ext cx="19894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blame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054214" y="5968847"/>
            <a:ext cx="1989434" cy="517793"/>
            <a:chOff x="9054214" y="5968847"/>
            <a:chExt cx="1989434" cy="517793"/>
          </a:xfrm>
        </p:grpSpPr>
        <p:cxnSp>
          <p:nvCxnSpPr>
            <p:cNvPr id="33" name="Curved Connector 32"/>
            <p:cNvCxnSpPr/>
            <p:nvPr/>
          </p:nvCxnSpPr>
          <p:spPr>
            <a:xfrm>
              <a:off x="9107553" y="5968847"/>
              <a:ext cx="924177" cy="517793"/>
            </a:xfrm>
            <a:prstGeom prst="curvedConnector3">
              <a:avLst>
                <a:gd name="adj1" fmla="val -55126"/>
              </a:avLst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9054214" y="6027420"/>
              <a:ext cx="19894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division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7577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16481"/>
            <a:ext cx="8911687" cy="885201"/>
          </a:xfrm>
        </p:spPr>
        <p:txBody>
          <a:bodyPr>
            <a:normAutofit/>
          </a:bodyPr>
          <a:lstStyle/>
          <a:p>
            <a:r>
              <a:rPr lang="en-US" sz="4000" b="1" dirty="0"/>
              <a:t>4</a:t>
            </a:r>
            <a:r>
              <a:rPr lang="en-US" sz="4000" b="1" dirty="0" smtClean="0"/>
              <a:t>. </a:t>
            </a:r>
            <a:r>
              <a:rPr lang="en-US" sz="4000" b="1" u="sng" dirty="0" smtClean="0"/>
              <a:t>Learn to Negotiate</a:t>
            </a:r>
            <a:r>
              <a:rPr lang="en-US" sz="4000" dirty="0" smtClean="0"/>
              <a:t> – six steps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0660" y="1233886"/>
            <a:ext cx="9113952" cy="5453354"/>
          </a:xfrm>
        </p:spPr>
        <p:txBody>
          <a:bodyPr/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Find the best time and place (e.g. before 10:00PM)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Clarify the issue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Discuss the issue rather than attack each other</a:t>
            </a:r>
          </a:p>
          <a:p>
            <a:pPr marL="85725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Avoid labelling (e.g. “you never” … “you always”)</a:t>
            </a:r>
          </a:p>
          <a:p>
            <a:pPr marL="85725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Use “I” statements (e.g. “I feel undervalued when…”)</a:t>
            </a:r>
          </a:p>
          <a:p>
            <a:pPr marL="857250" lvl="1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Listen to each other (e.g. hold a tissue)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Work out possible solutions (make a list if possible)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Decide on the best solution for now and see if it works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Be prepared to re-evaluate if there still seems to be </a:t>
            </a:r>
            <a:r>
              <a:rPr lang="en-US" dirty="0" smtClean="0"/>
              <a:t>tension </a:t>
            </a:r>
            <a:r>
              <a:rPr lang="en-US" dirty="0" smtClean="0"/>
              <a:t>over the issue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4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When dealing with conflict:</a:t>
            </a:r>
            <a:br>
              <a:rPr lang="en-US" b="1" u="sng" dirty="0" smtClean="0"/>
            </a:br>
            <a:r>
              <a:rPr lang="zh-CN" altLang="en-US" b="1" u="sng" dirty="0"/>
              <a:t>在处理冲突时</a:t>
            </a:r>
            <a:r>
              <a:rPr lang="zh-CN" altLang="en-US" b="1" u="sng" dirty="0" smtClean="0"/>
              <a:t>：</a:t>
            </a:r>
            <a:endParaRPr lang="en-US" b="1" u="sn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864237" y="1504950"/>
            <a:ext cx="4040188" cy="639762"/>
          </a:xfrm>
        </p:spPr>
        <p:txBody>
          <a:bodyPr>
            <a:normAutofit/>
          </a:bodyPr>
          <a:lstStyle/>
          <a:p>
            <a:r>
              <a:rPr lang="en-US" sz="3200" dirty="0"/>
              <a:t>Focus On</a:t>
            </a:r>
            <a:r>
              <a:rPr lang="en-US" sz="3200" dirty="0" smtClean="0"/>
              <a:t>: </a:t>
            </a:r>
            <a:r>
              <a:rPr lang="zh-CN" altLang="en-US" sz="3200" dirty="0" smtClean="0"/>
              <a:t>聚</a:t>
            </a:r>
            <a:r>
              <a:rPr lang="zh-CN" altLang="en-US" sz="3200" dirty="0"/>
              <a:t>焦在：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81015" y="2144712"/>
            <a:ext cx="4223410" cy="3951288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One </a:t>
            </a:r>
            <a:r>
              <a:rPr lang="en-US" sz="2800" dirty="0" smtClean="0"/>
              <a:t>issue </a:t>
            </a:r>
            <a:r>
              <a:rPr lang="zh-CN" altLang="en-US" sz="2800" dirty="0" smtClean="0"/>
              <a:t>一</a:t>
            </a:r>
            <a:r>
              <a:rPr lang="zh-CN" altLang="en-US" sz="2800" dirty="0"/>
              <a:t>个问题</a:t>
            </a:r>
            <a:endParaRPr lang="en-US" sz="2800" dirty="0"/>
          </a:p>
          <a:p>
            <a:r>
              <a:rPr lang="en-US" sz="2800" dirty="0"/>
              <a:t>The </a:t>
            </a:r>
            <a:r>
              <a:rPr lang="en-US" sz="2800" dirty="0" smtClean="0"/>
              <a:t>problem </a:t>
            </a:r>
            <a:r>
              <a:rPr lang="zh-CN" altLang="en-US" sz="2800" dirty="0" smtClean="0"/>
              <a:t>问</a:t>
            </a:r>
            <a:r>
              <a:rPr lang="zh-CN" altLang="en-US" sz="2800" dirty="0"/>
              <a:t>题本身</a:t>
            </a:r>
            <a:endParaRPr lang="en-US" sz="2800" dirty="0"/>
          </a:p>
          <a:p>
            <a:r>
              <a:rPr lang="en-US" sz="2800" dirty="0" smtClean="0"/>
              <a:t>Behavior </a:t>
            </a:r>
            <a:r>
              <a:rPr lang="zh-CN" altLang="en-US" sz="2800" dirty="0" smtClean="0"/>
              <a:t>行</a:t>
            </a:r>
            <a:r>
              <a:rPr lang="zh-CN" altLang="en-US" sz="2800" dirty="0"/>
              <a:t>为</a:t>
            </a:r>
            <a:endParaRPr lang="en-US" sz="2800" dirty="0"/>
          </a:p>
          <a:p>
            <a:r>
              <a:rPr lang="en-US" sz="2800" dirty="0" smtClean="0"/>
              <a:t>Specifics </a:t>
            </a:r>
            <a:r>
              <a:rPr lang="zh-CN" altLang="en-US" sz="2800" dirty="0" smtClean="0"/>
              <a:t>具</a:t>
            </a:r>
            <a:r>
              <a:rPr lang="zh-CN" altLang="en-US" sz="2800" dirty="0"/>
              <a:t>体情况</a:t>
            </a:r>
            <a:endParaRPr lang="en-US" sz="2800" dirty="0"/>
          </a:p>
          <a:p>
            <a:r>
              <a:rPr lang="en-US" sz="2800" dirty="0"/>
              <a:t>Expressions of </a:t>
            </a:r>
            <a:r>
              <a:rPr lang="en-US" sz="2800" dirty="0" smtClean="0"/>
              <a:t>feelings </a:t>
            </a:r>
            <a:r>
              <a:rPr lang="zh-CN" altLang="en-US" sz="2800" dirty="0" smtClean="0"/>
              <a:t>感</a:t>
            </a:r>
            <a:r>
              <a:rPr lang="zh-CN" altLang="en-US" sz="2800" dirty="0"/>
              <a:t>情的表达</a:t>
            </a:r>
            <a:endParaRPr lang="en-US" sz="2800" dirty="0"/>
          </a:p>
          <a:p>
            <a:r>
              <a:rPr lang="en-US" sz="2800" dirty="0"/>
              <a:t>“I” statements</a:t>
            </a:r>
            <a:r>
              <a:rPr lang="en-US" altLang="zh-CN" sz="2800" dirty="0" smtClean="0"/>
              <a:t>··· “</a:t>
            </a:r>
            <a:r>
              <a:rPr lang="zh-CN" altLang="en-US" sz="2800" dirty="0"/>
              <a:t>我”开头的陈述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551802" y="1504950"/>
            <a:ext cx="4041775" cy="639762"/>
          </a:xfrm>
        </p:spPr>
        <p:txBody>
          <a:bodyPr>
            <a:normAutofit/>
          </a:bodyPr>
          <a:lstStyle/>
          <a:p>
            <a:r>
              <a:rPr lang="en-US" sz="3200" dirty="0"/>
              <a:t>Rather than</a:t>
            </a:r>
            <a:r>
              <a:rPr lang="en-US" sz="3200" dirty="0" smtClean="0"/>
              <a:t>: </a:t>
            </a:r>
            <a:r>
              <a:rPr lang="zh-CN" altLang="en-US" sz="3200" dirty="0" smtClean="0"/>
              <a:t>而</a:t>
            </a:r>
            <a:r>
              <a:rPr lang="zh-CN" altLang="en-US" sz="3200" dirty="0"/>
              <a:t>不是：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551802" y="2165260"/>
            <a:ext cx="4464727" cy="3951288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Many </a:t>
            </a:r>
            <a:r>
              <a:rPr lang="en-US" sz="2800" dirty="0" smtClean="0"/>
              <a:t>issues </a:t>
            </a:r>
            <a:r>
              <a:rPr lang="zh-CN" altLang="en-US" sz="2800" dirty="0" smtClean="0"/>
              <a:t>多</a:t>
            </a:r>
            <a:r>
              <a:rPr lang="zh-CN" altLang="en-US" sz="2800" dirty="0"/>
              <a:t>个问题</a:t>
            </a:r>
            <a:endParaRPr lang="en-US" sz="2800" dirty="0"/>
          </a:p>
          <a:p>
            <a:r>
              <a:rPr lang="en-US" sz="2800" dirty="0"/>
              <a:t>The </a:t>
            </a:r>
            <a:r>
              <a:rPr lang="en-US" sz="2800" dirty="0" smtClean="0"/>
              <a:t>person </a:t>
            </a:r>
            <a:r>
              <a:rPr lang="zh-CN" altLang="en-US" sz="2800" dirty="0" smtClean="0"/>
              <a:t>人</a:t>
            </a:r>
            <a:r>
              <a:rPr lang="zh-CN" altLang="en-US" sz="2800" dirty="0"/>
              <a:t>的问题</a:t>
            </a:r>
            <a:endParaRPr lang="en-US" sz="2800" dirty="0"/>
          </a:p>
          <a:p>
            <a:r>
              <a:rPr lang="en-US" sz="2800" dirty="0" smtClean="0"/>
              <a:t>Character </a:t>
            </a:r>
            <a:r>
              <a:rPr lang="zh-CN" altLang="en-US" sz="2800" dirty="0" smtClean="0"/>
              <a:t>性</a:t>
            </a:r>
            <a:r>
              <a:rPr lang="zh-CN" altLang="en-US" sz="2800" dirty="0"/>
              <a:t>格</a:t>
            </a:r>
            <a:endParaRPr lang="en-US" sz="2800" dirty="0"/>
          </a:p>
          <a:p>
            <a:r>
              <a:rPr lang="en-US" sz="2800" dirty="0"/>
              <a:t>Generalizations </a:t>
            </a:r>
            <a:r>
              <a:rPr lang="zh-CN" altLang="en-US" sz="2800" dirty="0"/>
              <a:t>广泛化</a:t>
            </a:r>
            <a:endParaRPr lang="en-US" sz="2800" dirty="0"/>
          </a:p>
          <a:p>
            <a:r>
              <a:rPr lang="en-US" sz="2800" dirty="0"/>
              <a:t>Judgment of character</a:t>
            </a:r>
            <a:r>
              <a:rPr lang="zh-CN" altLang="en-US" sz="2800" dirty="0"/>
              <a:t>品性判断</a:t>
            </a:r>
            <a:endParaRPr lang="en-US" sz="2800" dirty="0"/>
          </a:p>
          <a:p>
            <a:r>
              <a:rPr lang="en-US" sz="2800" dirty="0"/>
              <a:t>“You” statements</a:t>
            </a:r>
            <a:r>
              <a:rPr lang="en-US" altLang="zh-CN" sz="2800" dirty="0"/>
              <a:t>······</a:t>
            </a:r>
            <a:endParaRPr lang="en-US" sz="2800" dirty="0"/>
          </a:p>
          <a:p>
            <a:pPr>
              <a:buNone/>
            </a:pPr>
            <a:r>
              <a:rPr lang="zh-CN" altLang="en-US" sz="2800" dirty="0"/>
              <a:t>      你”的陈述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895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16481"/>
            <a:ext cx="8911687" cy="885201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5. </a:t>
            </a:r>
            <a:r>
              <a:rPr lang="en-US" sz="4000" b="1" u="sng" dirty="0" smtClean="0"/>
              <a:t>Praying Together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0660" y="1233886"/>
            <a:ext cx="9113952" cy="545335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“A cord of three strands is not quickly broken.” Eccl 4:12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If one has upset the other, ask forgiveness before praying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Ask each other, “What can I pray for you today?”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Begin with thanksgiving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Pray to God, not each other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The closer we get to God, the closer we get to each other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5-10 minutes daily is better than 1 hour monthly</a:t>
            </a:r>
          </a:p>
        </p:txBody>
      </p:sp>
    </p:spTree>
    <p:extLst>
      <p:ext uri="{BB962C8B-B14F-4D97-AF65-F5344CB8AC3E}">
        <p14:creationId xmlns:p14="http://schemas.microsoft.com/office/powerpoint/2010/main" val="181018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56986"/>
            <a:ext cx="8911687" cy="824546"/>
          </a:xfrm>
        </p:spPr>
        <p:txBody>
          <a:bodyPr>
            <a:normAutofit/>
          </a:bodyPr>
          <a:lstStyle/>
          <a:p>
            <a:r>
              <a:rPr lang="en-US" sz="4000" b="1" u="sng" dirty="0" smtClean="0"/>
              <a:t>Principles for Handling Conflict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5380" y="1448656"/>
            <a:ext cx="9791272" cy="467474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Regularly express appreciation for each other.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Identify and accept differences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Improve your communications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Learn to negotiate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Pray together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89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073" y="188175"/>
            <a:ext cx="3595225" cy="3799034"/>
          </a:xfrm>
        </p:spPr>
        <p:txBody>
          <a:bodyPr>
            <a:normAutofit/>
          </a:bodyPr>
          <a:lstStyle/>
          <a:p>
            <a:r>
              <a:rPr lang="en-US" sz="4400" b="1" u="sng" dirty="0" smtClean="0"/>
              <a:t>Homework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sz="3100" b="1" dirty="0" smtClean="0"/>
              <a:t>(remember – your relationship is worth it!)</a:t>
            </a:r>
            <a:endParaRPr lang="en-US" sz="31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965" y="-1"/>
            <a:ext cx="5346177" cy="685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more detailed process for conflict resolution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589212" y="4389444"/>
            <a:ext cx="8915399" cy="860400"/>
          </a:xfrm>
        </p:spPr>
        <p:txBody>
          <a:bodyPr/>
          <a:lstStyle/>
          <a:p>
            <a:pPr algn="r"/>
            <a:r>
              <a:rPr lang="en-US" dirty="0" smtClean="0"/>
              <a:t>If time permits…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1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645493"/>
              </p:ext>
            </p:extLst>
          </p:nvPr>
        </p:nvGraphicFramePr>
        <p:xfrm>
          <a:off x="2133601" y="130631"/>
          <a:ext cx="8414656" cy="6357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4656">
                  <a:extLst>
                    <a:ext uri="{9D8B030D-6E8A-4147-A177-3AD203B41FA5}">
                      <a16:colId xmlns:a16="http://schemas.microsoft.com/office/drawing/2014/main" val="3095988729"/>
                    </a:ext>
                  </a:extLst>
                </a:gridCol>
              </a:tblGrid>
              <a:tr h="97607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Preparing for</a:t>
                      </a:r>
                      <a:r>
                        <a:rPr lang="en-US" sz="2800" baseline="0" dirty="0" smtClean="0"/>
                        <a:t> Marriage – Course Plan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9233112"/>
                  </a:ext>
                </a:extLst>
              </a:tr>
              <a:tr h="9033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Session 1 – Building</a:t>
                      </a:r>
                      <a:r>
                        <a:rPr lang="en-US" sz="2800" baseline="0" dirty="0" smtClean="0"/>
                        <a:t> Strong Foundations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9516823"/>
                  </a:ext>
                </a:extLst>
              </a:tr>
              <a:tr h="9033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Session 2 – The Art of Communications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0880762"/>
                  </a:ext>
                </a:extLst>
              </a:tr>
              <a:tr h="86459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Session 3 – </a:t>
                      </a:r>
                      <a:r>
                        <a:rPr lang="en-US" sz="2800" baseline="0" dirty="0" smtClean="0"/>
                        <a:t>Resolving Conflict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341380"/>
                  </a:ext>
                </a:extLst>
              </a:tr>
              <a:tr h="9033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Session 4 – The Impact of Family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7782494"/>
                  </a:ext>
                </a:extLst>
              </a:tr>
              <a:tr h="90331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Session 5</a:t>
                      </a:r>
                      <a:r>
                        <a:rPr lang="en-US" sz="2800" baseline="0" dirty="0" smtClean="0"/>
                        <a:t> – Shared Goals and Values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821247"/>
                  </a:ext>
                </a:extLst>
              </a:tr>
              <a:tr h="903318">
                <a:tc>
                  <a:txBody>
                    <a:bodyPr/>
                    <a:lstStyle/>
                    <a:p>
                      <a:r>
                        <a:rPr lang="en-US" sz="2800" baseline="0" dirty="0" smtClean="0"/>
                        <a:t>Session 6 – Keeping Love Alive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3101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95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Clarifying Sources of Conflict (step 1)</a:t>
            </a:r>
            <a:br>
              <a:rPr lang="en-US" b="1" u="sng" dirty="0" smtClean="0"/>
            </a:br>
            <a:r>
              <a:rPr lang="zh-CN" altLang="en-US" b="1" u="sng" dirty="0"/>
              <a:t>澄清冲突根源</a:t>
            </a:r>
            <a:r>
              <a:rPr lang="en-US" altLang="zh-CN" b="1" u="sng" dirty="0"/>
              <a:t>(</a:t>
            </a:r>
            <a:r>
              <a:rPr lang="zh-CN" altLang="en-US" b="1" u="sng" dirty="0"/>
              <a:t>步骤</a:t>
            </a:r>
            <a:r>
              <a:rPr lang="en-US" altLang="zh-CN" b="1" u="sng" dirty="0"/>
              <a:t>1)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371600"/>
            <a:ext cx="8763000" cy="5638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Did this conflict arise </a:t>
            </a:r>
            <a:r>
              <a:rPr lang="en-US" b="1" dirty="0" smtClean="0"/>
              <a:t>because I did something wrong</a:t>
            </a:r>
            <a:r>
              <a:rPr lang="en-US" dirty="0" smtClean="0"/>
              <a:t>?</a:t>
            </a:r>
            <a:r>
              <a:rPr lang="zh-CN" altLang="en-US" dirty="0" smtClean="0"/>
              <a:t>这场冲突是因为我做错了什么吗？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“yes,” you need to admit it, apologize, and ask forgiveness.</a:t>
            </a:r>
          </a:p>
          <a:p>
            <a:pPr marL="914400" lvl="1" indent="-514350">
              <a:buNone/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如果“是”，你需要承认，道歉，并请求原谅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“no,” ask the next question…</a:t>
            </a:r>
          </a:p>
          <a:p>
            <a:pPr marL="914400" lvl="1" indent="-514350">
              <a:buNone/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如果“否”，问下一个问题</a:t>
            </a:r>
            <a:r>
              <a:rPr lang="en-US" altLang="zh-CN" dirty="0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54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Clarifying Sources of Conflict (step 2)</a:t>
            </a:r>
            <a:br>
              <a:rPr lang="en-US" b="1" u="sng" dirty="0" smtClean="0"/>
            </a:br>
            <a:r>
              <a:rPr lang="zh-CN" altLang="en-US" b="1" u="sng" dirty="0"/>
              <a:t>澄清冲突根源</a:t>
            </a:r>
            <a:r>
              <a:rPr lang="en-US" altLang="zh-CN" b="1" u="sng" dirty="0"/>
              <a:t>(</a:t>
            </a:r>
            <a:r>
              <a:rPr lang="zh-CN" altLang="en-US" b="1" u="sng" dirty="0"/>
              <a:t>步骤</a:t>
            </a:r>
            <a:r>
              <a:rPr lang="en-US" altLang="zh-CN" b="1" u="sng" dirty="0"/>
              <a:t>2)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8763000" cy="5181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Are we having this conflict because of </a:t>
            </a:r>
            <a:r>
              <a:rPr lang="en-US" b="1" dirty="0" smtClean="0"/>
              <a:t>an area of my weakness</a:t>
            </a:r>
            <a:r>
              <a:rPr lang="en-US" dirty="0" smtClean="0"/>
              <a:t>?</a:t>
            </a:r>
            <a:r>
              <a:rPr lang="zh-CN" altLang="en-US" dirty="0" smtClean="0"/>
              <a:t>我们是否因为我的弱点而发生了这场冲突？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“yes,” admit your weakness, clarify expectations, let the other person know that you respect them, and make efforts to grow in those areas.</a:t>
            </a:r>
            <a:r>
              <a:rPr lang="zh-CN" altLang="en-US" dirty="0" smtClean="0"/>
              <a:t>如果“是”，承认你的弱点，澄清你的期望，让别人知道你尊重他们，并努力在这些领域成长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“no,” ask the next question…</a:t>
            </a:r>
          </a:p>
          <a:p>
            <a:pPr marL="914400" lvl="1" indent="-514350">
              <a:buNone/>
            </a:pPr>
            <a:r>
              <a:rPr lang="en-US" altLang="zh-CN" dirty="0" smtClean="0"/>
              <a:t>      </a:t>
            </a:r>
            <a:r>
              <a:rPr lang="zh-CN" altLang="en-US" dirty="0" smtClean="0"/>
              <a:t>如果“否”，问下一个问题</a:t>
            </a:r>
            <a:r>
              <a:rPr lang="en-US" altLang="zh-C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34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Clarifying Sources of Conflict (step 3)</a:t>
            </a:r>
            <a:br>
              <a:rPr lang="en-US" b="1" u="sng" dirty="0" smtClean="0"/>
            </a:br>
            <a:r>
              <a:rPr lang="zh-CN" altLang="en-US" b="1" u="sng" dirty="0"/>
              <a:t>澄清冲突根源</a:t>
            </a:r>
            <a:r>
              <a:rPr lang="en-US" altLang="zh-CN" b="1" u="sng" dirty="0"/>
              <a:t>(</a:t>
            </a:r>
            <a:r>
              <a:rPr lang="zh-CN" altLang="en-US" b="1" u="sng" dirty="0"/>
              <a:t>步骤</a:t>
            </a:r>
            <a:r>
              <a:rPr lang="en-US" altLang="zh-CN" b="1" u="sng" dirty="0"/>
              <a:t>3)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Are we having this conflict </a:t>
            </a:r>
            <a:r>
              <a:rPr lang="en-US" b="1" dirty="0" smtClean="0"/>
              <a:t>because of my uniqueness</a:t>
            </a:r>
            <a:r>
              <a:rPr lang="en-US" dirty="0" smtClean="0"/>
              <a:t>?  Do I have some values, expectations, or preferences that they other person might not share?</a:t>
            </a:r>
            <a:r>
              <a:rPr lang="zh-CN" altLang="en-US" dirty="0" smtClean="0"/>
              <a:t>我们是否因为我的独特性而有这种冲突？我是否有其他人可能没有的价值观、期望或偏好？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“yes,” clarify your expectations and preferences and be willing to hear those of the other person.</a:t>
            </a:r>
          </a:p>
          <a:p>
            <a:pPr marL="914400" lvl="1" indent="-514350">
              <a:buNone/>
            </a:pPr>
            <a:r>
              <a:rPr lang="en-US" altLang="zh-CN" dirty="0" smtClean="0"/>
              <a:t>      </a:t>
            </a:r>
            <a:r>
              <a:rPr lang="zh-CN" altLang="en-US" dirty="0" smtClean="0"/>
              <a:t>如果“是”，请澄清你的期望和偏好，并愿意听取其他人的期望和偏好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“no,” ask the next question…</a:t>
            </a:r>
          </a:p>
          <a:p>
            <a:pPr marL="914400" lvl="1" indent="-514350">
              <a:buNone/>
            </a:pPr>
            <a:r>
              <a:rPr lang="en-US" altLang="zh-CN" dirty="0" smtClean="0"/>
              <a:t>      </a:t>
            </a:r>
            <a:r>
              <a:rPr lang="zh-CN" altLang="en-US" dirty="0" smtClean="0"/>
              <a:t>如果“否”，问下一个问题</a:t>
            </a:r>
            <a:r>
              <a:rPr lang="en-US" altLang="zh-CN" dirty="0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626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Clarifying Sources of Conflict (step 4)</a:t>
            </a:r>
            <a:br>
              <a:rPr lang="en-US" b="1" u="sng" dirty="0" smtClean="0"/>
            </a:br>
            <a:r>
              <a:rPr lang="zh-CN" altLang="en-US" b="1" u="sng" dirty="0"/>
              <a:t>澄清冲突根源</a:t>
            </a:r>
            <a:r>
              <a:rPr lang="en-US" altLang="zh-CN" b="1" u="sng" dirty="0"/>
              <a:t>(</a:t>
            </a:r>
            <a:r>
              <a:rPr lang="zh-CN" altLang="en-US" b="1" u="sng" dirty="0"/>
              <a:t>步骤</a:t>
            </a:r>
            <a:r>
              <a:rPr lang="en-US" altLang="zh-CN" b="1" u="sng" dirty="0"/>
              <a:t>4)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9144000" cy="5791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Is there some </a:t>
            </a:r>
            <a:r>
              <a:rPr lang="en-US" b="1" dirty="0" smtClean="0"/>
              <a:t>uniqueness on the other person’s side</a:t>
            </a:r>
            <a:r>
              <a:rPr lang="en-US" dirty="0" smtClean="0"/>
              <a:t> that I am not understanding (expectations, culture, preferences, or communications style)?</a:t>
            </a:r>
            <a:r>
              <a:rPr lang="zh-CN" altLang="en-US" dirty="0" smtClean="0"/>
              <a:t>在另一方是否有我不理解的独特性</a:t>
            </a:r>
            <a:r>
              <a:rPr lang="en-US" altLang="zh-CN" dirty="0" smtClean="0"/>
              <a:t>(</a:t>
            </a:r>
            <a:r>
              <a:rPr lang="zh-CN" altLang="en-US" dirty="0" smtClean="0"/>
              <a:t>期望、文化、偏好或沟通方式</a:t>
            </a:r>
            <a:r>
              <a:rPr lang="en-US" altLang="zh-CN" dirty="0" smtClean="0"/>
              <a:t>)</a:t>
            </a:r>
            <a:r>
              <a:rPr lang="zh-CN" altLang="en-US" dirty="0" smtClean="0"/>
              <a:t>？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“yes,” ask questions and give them an opportunity to clarify their position, thoughts, and feelings.</a:t>
            </a:r>
            <a:r>
              <a:rPr lang="zh-CN" altLang="en-US" dirty="0" smtClean="0"/>
              <a:t>如果“是”，提出问题并给他们机会澄清他们的立场、想法和感受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“no,” ask the next question…</a:t>
            </a:r>
          </a:p>
          <a:p>
            <a:pPr marL="914400" lvl="1" indent="-514350">
              <a:buNone/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如果“否”，问下一个问题</a:t>
            </a:r>
            <a:r>
              <a:rPr lang="en-US" altLang="zh-CN" dirty="0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644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Clarifying Sources of Conflict (step 5)</a:t>
            </a:r>
            <a:br>
              <a:rPr lang="en-US" b="1" u="sng" dirty="0" smtClean="0"/>
            </a:br>
            <a:r>
              <a:rPr lang="zh-CN" altLang="en-US" b="1" u="sng" dirty="0"/>
              <a:t>澄清冲突根源</a:t>
            </a:r>
            <a:r>
              <a:rPr lang="en-US" altLang="zh-CN" b="1" u="sng" dirty="0"/>
              <a:t>(</a:t>
            </a:r>
            <a:r>
              <a:rPr lang="zh-CN" altLang="en-US" b="1" u="sng" dirty="0"/>
              <a:t>步骤</a:t>
            </a:r>
            <a:r>
              <a:rPr lang="en-US" altLang="zh-CN" b="1" u="sng" dirty="0"/>
              <a:t>5)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9144000" cy="5867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Is there </a:t>
            </a:r>
            <a:r>
              <a:rPr lang="en-US" b="1" dirty="0" smtClean="0"/>
              <a:t>a weakness in the other person’s life </a:t>
            </a:r>
            <a:r>
              <a:rPr lang="en-US" dirty="0" smtClean="0"/>
              <a:t>that is causing a communications breakdown (and frustration in your relationship)?</a:t>
            </a:r>
            <a:r>
              <a:rPr lang="zh-CN" altLang="en-US" dirty="0" smtClean="0"/>
              <a:t>对方的生活中是否有弱点会导致沟通破裂</a:t>
            </a:r>
            <a:r>
              <a:rPr lang="en-US" altLang="zh-CN" dirty="0" smtClean="0"/>
              <a:t>(</a:t>
            </a:r>
            <a:r>
              <a:rPr lang="zh-CN" altLang="en-US" dirty="0" smtClean="0"/>
              <a:t>以及你们关系中的挫折感</a:t>
            </a:r>
            <a:r>
              <a:rPr lang="en-US" altLang="zh-CN" dirty="0" smtClean="0"/>
              <a:t>)</a:t>
            </a:r>
            <a:endParaRPr lang="en-US" dirty="0" smtClean="0"/>
          </a:p>
          <a:p>
            <a:pPr marL="914400" lvl="1" indent="-514350"/>
            <a:r>
              <a:rPr lang="en-US" dirty="0" smtClean="0"/>
              <a:t>Use facts to try and identify this weakness and gently explain how it is causing conflict:</a:t>
            </a:r>
            <a:r>
              <a:rPr lang="zh-CN" altLang="en-US" dirty="0" smtClean="0"/>
              <a:t>利用事实试图识别这一弱点，并温和地解释它是如何造成冲突的：</a:t>
            </a:r>
            <a:endParaRPr lang="en-US" dirty="0" smtClean="0"/>
          </a:p>
          <a:p>
            <a:pPr marL="1314450" lvl="2" indent="-514350"/>
            <a:r>
              <a:rPr lang="en-US" dirty="0" smtClean="0"/>
              <a:t>“When you did _____, I felt ______.”</a:t>
            </a:r>
            <a:r>
              <a:rPr lang="en-US" altLang="zh-CN" dirty="0" smtClean="0"/>
              <a:t> </a:t>
            </a:r>
          </a:p>
          <a:p>
            <a:pPr marL="1314450" lvl="2" indent="-514350"/>
            <a:r>
              <a:rPr lang="en-US" altLang="zh-CN" dirty="0" smtClean="0"/>
              <a:t>“</a:t>
            </a:r>
            <a:r>
              <a:rPr lang="zh-CN" altLang="en-US" dirty="0" smtClean="0"/>
              <a:t>你这样做的时候，我感觉到了。”</a:t>
            </a:r>
            <a:endParaRPr lang="en-US" dirty="0" smtClean="0"/>
          </a:p>
          <a:p>
            <a:pPr marL="1314450" lvl="2" indent="-514350"/>
            <a:r>
              <a:rPr lang="en-US" dirty="0" smtClean="0"/>
              <a:t>“When you said ______, I thought _______.”</a:t>
            </a:r>
            <a:r>
              <a:rPr lang="en-US" altLang="zh-CN" dirty="0" smtClean="0"/>
              <a:t> </a:t>
            </a:r>
          </a:p>
          <a:p>
            <a:pPr marL="1314450" lvl="2" indent="-514350"/>
            <a:r>
              <a:rPr lang="en-US" altLang="zh-CN" dirty="0" smtClean="0"/>
              <a:t>“</a:t>
            </a:r>
            <a:r>
              <a:rPr lang="zh-CN" altLang="en-US" dirty="0" smtClean="0"/>
              <a:t>当你说</a:t>
            </a:r>
            <a:r>
              <a:rPr lang="en-US" altLang="zh-CN" dirty="0" smtClean="0"/>
              <a:t>___</a:t>
            </a:r>
            <a:r>
              <a:rPr lang="zh-CN" altLang="en-US" dirty="0" smtClean="0"/>
              <a:t>，我觉得</a:t>
            </a:r>
            <a:r>
              <a:rPr lang="en-US" altLang="zh-CN" dirty="0" smtClean="0"/>
              <a:t>_____.”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“no,” ask the next question…</a:t>
            </a:r>
          </a:p>
          <a:p>
            <a:pPr marL="914400" lvl="1" indent="-514350">
              <a:buNone/>
            </a:pPr>
            <a:r>
              <a:rPr lang="zh-CN" altLang="en-US" dirty="0" smtClean="0"/>
              <a:t>       如果“否”，问下一个问题</a:t>
            </a:r>
            <a:r>
              <a:rPr lang="en-US" altLang="zh-CN" dirty="0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669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Clarifying Sources of Conflict (step 6)</a:t>
            </a:r>
            <a:br>
              <a:rPr lang="en-US" b="1" u="sng" dirty="0" smtClean="0"/>
            </a:br>
            <a:r>
              <a:rPr lang="zh-CN" altLang="en-US" b="1" u="sng" dirty="0"/>
              <a:t>澄清冲突根源</a:t>
            </a:r>
            <a:r>
              <a:rPr lang="en-US" altLang="zh-CN" b="1" u="sng" dirty="0"/>
              <a:t>(</a:t>
            </a:r>
            <a:r>
              <a:rPr lang="zh-CN" altLang="en-US" b="1" u="sng" dirty="0"/>
              <a:t>步骤</a:t>
            </a:r>
            <a:r>
              <a:rPr lang="en-US" altLang="zh-CN" b="1" u="sng" dirty="0"/>
              <a:t>6)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066800"/>
            <a:ext cx="8915400" cy="5867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Did </a:t>
            </a:r>
            <a:r>
              <a:rPr lang="en-US" b="1" dirty="0" smtClean="0"/>
              <a:t>the other person do something wrong</a:t>
            </a:r>
            <a:r>
              <a:rPr lang="en-US" dirty="0" smtClean="0"/>
              <a:t>? Would they agree that they’ve gone against their moral conscience in some way?</a:t>
            </a:r>
            <a:r>
              <a:rPr lang="zh-CN" altLang="en-US" dirty="0" smtClean="0"/>
              <a:t>对方做错了什么吗？他们会同意他们在某种程度上违背了他们的道德良知吗</a:t>
            </a:r>
            <a:r>
              <a:rPr lang="en-US" altLang="zh-CN" dirty="0" smtClean="0"/>
              <a:t>?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“yes” and you value your relationship with the other person, you need to point if out.</a:t>
            </a:r>
            <a:r>
              <a:rPr lang="zh-CN" altLang="en-US" dirty="0" smtClean="0"/>
              <a:t>如果“是”并且你重视你与他人的关系，你需要指出。</a:t>
            </a:r>
            <a:endParaRPr lang="en-US" dirty="0" smtClean="0"/>
          </a:p>
          <a:p>
            <a:pPr marL="914400" lvl="1" indent="-514350"/>
            <a:r>
              <a:rPr lang="en-US" dirty="0" smtClean="0"/>
              <a:t>While it may seem easier or safer to ignore the problem, it is actually more honorable to show that you’re willing to help them grow.</a:t>
            </a:r>
            <a:r>
              <a:rPr lang="zh-CN" altLang="en-US" dirty="0" smtClean="0"/>
              <a:t>尽管忽视这个问题似乎更容易或更安全，但表明你愿意帮助他们成长，实际上更值得尊敬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It also shows that you value your relationship enough to work through difficult situations.</a:t>
            </a:r>
          </a:p>
          <a:p>
            <a:pPr marL="914400" lvl="1" indent="-514350">
              <a:buNone/>
            </a:pPr>
            <a:r>
              <a:rPr lang="zh-CN" altLang="en-US" dirty="0" smtClean="0"/>
              <a:t>        这也表明，你足够重视你的关系，在困难的情况下能够克服问题。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188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3"/>
          <p:cNvSpPr>
            <a:spLocks noGrp="1"/>
          </p:cNvSpPr>
          <p:nvPr>
            <p:ph type="title"/>
          </p:nvPr>
        </p:nvSpPr>
        <p:spPr>
          <a:xfrm>
            <a:off x="2416099" y="0"/>
            <a:ext cx="7638585" cy="1338146"/>
          </a:xfrm>
        </p:spPr>
        <p:txBody>
          <a:bodyPr>
            <a:normAutofit/>
          </a:bodyPr>
          <a:lstStyle/>
          <a:p>
            <a:pPr algn="ctr"/>
            <a:r>
              <a:rPr lang="en-US" altLang="en-US" b="1" u="sng" dirty="0" smtClean="0"/>
              <a:t>Two Ways to Deal with Conflicts</a:t>
            </a:r>
            <a:br>
              <a:rPr lang="en-US" altLang="en-US" b="1" u="sng" dirty="0" smtClean="0"/>
            </a:br>
            <a:r>
              <a:rPr lang="zh-CN" altLang="en-US" sz="3200" b="1" u="sng" dirty="0"/>
              <a:t>对应冲突的两种方法</a:t>
            </a:r>
            <a:endParaRPr lang="en-US" altLang="en-US" sz="3200" b="1" u="sng" dirty="0"/>
          </a:p>
        </p:txBody>
      </p:sp>
      <p:pic>
        <p:nvPicPr>
          <p:cNvPr id="92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84"/>
          <a:stretch>
            <a:fillRect/>
          </a:stretch>
        </p:blipFill>
        <p:spPr bwMode="auto">
          <a:xfrm>
            <a:off x="2667001" y="1274640"/>
            <a:ext cx="6922294" cy="3546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324600" y="4878661"/>
            <a:ext cx="26289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/>
              <a:t>Avoid </a:t>
            </a:r>
            <a:r>
              <a:rPr lang="zh-CN" altLang="en-US" sz="2100" b="1" dirty="0"/>
              <a:t>逃避</a:t>
            </a:r>
            <a:endParaRPr lang="en-US" sz="2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09900" y="4878661"/>
            <a:ext cx="26289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/>
              <a:t>Resolve </a:t>
            </a:r>
            <a:r>
              <a:rPr lang="zh-CN" altLang="en-US" sz="2100" b="1" dirty="0"/>
              <a:t>解决</a:t>
            </a:r>
            <a:endParaRPr lang="en-US" sz="2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87532" y="5509761"/>
            <a:ext cx="9824754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50"/>
              </a:spcAft>
            </a:pPr>
            <a:r>
              <a:rPr lang="en-US" sz="2000" dirty="0"/>
              <a:t>It may seem easier (at first) to avoid conflict, but in the long term, unresolved conflicts can ruin a relationship.</a:t>
            </a:r>
          </a:p>
          <a:p>
            <a:pPr>
              <a:spcAft>
                <a:spcPts val="450"/>
              </a:spcAft>
            </a:pPr>
            <a:r>
              <a:rPr lang="zh-CN" altLang="en-US" sz="2000" dirty="0"/>
              <a:t>避免冲突似乎很容易</a:t>
            </a:r>
            <a:r>
              <a:rPr lang="en-US" altLang="zh-CN" sz="2000" dirty="0"/>
              <a:t>(</a:t>
            </a:r>
            <a:r>
              <a:rPr lang="zh-CN" altLang="en-US" sz="2000" dirty="0"/>
              <a:t>在一开始</a:t>
            </a:r>
            <a:r>
              <a:rPr lang="en-US" altLang="zh-CN" sz="2000" dirty="0"/>
              <a:t>)</a:t>
            </a:r>
            <a:r>
              <a:rPr lang="zh-CN" altLang="en-US" sz="2000" dirty="0"/>
              <a:t>，但从长远来看，未解决的冲突可能会破坏一段关系</a:t>
            </a:r>
            <a:r>
              <a:rPr lang="zh-CN" altLang="en-US" sz="2000" dirty="0"/>
              <a:t>。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502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Why do we have Conflicts?</a:t>
            </a:r>
            <a:br>
              <a:rPr lang="en-US" b="1" u="sng" dirty="0" smtClean="0"/>
            </a:br>
            <a:r>
              <a:rPr lang="zh-CN" altLang="en-US" b="1" u="sng" dirty="0" smtClean="0"/>
              <a:t>我们为什么发生冲突？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39839" y="1230086"/>
            <a:ext cx="8462846" cy="54864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We are different: genders, backgrounds, personalities, values, opinions.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dirty="0" smtClean="0"/>
              <a:t>我们是不同的：性别、背景、个性、价值观、观点。</a:t>
            </a:r>
            <a:endParaRPr lang="en-US" altLang="zh-CN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We are naturally self-centered and don’t like to change (ourselves).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dirty="0" smtClean="0"/>
              <a:t>抱怨我们之间的分歧比表达钦佩和感谢容易得多。</a:t>
            </a:r>
            <a:endParaRPr lang="en-US" altLang="zh-CN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As we get older, we </a:t>
            </a:r>
            <a:r>
              <a:rPr lang="en-US" dirty="0" smtClean="0"/>
              <a:t>may spend </a:t>
            </a:r>
            <a:r>
              <a:rPr lang="en-US" dirty="0" smtClean="0"/>
              <a:t>less time communicating with each other.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dirty="0" smtClean="0"/>
              <a:t>我们在一起的时间越长，我们的交流就越少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3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904" y="76200"/>
            <a:ext cx="9067800" cy="914400"/>
          </a:xfrm>
        </p:spPr>
        <p:txBody>
          <a:bodyPr>
            <a:noAutofit/>
          </a:bodyPr>
          <a:lstStyle/>
          <a:p>
            <a:r>
              <a:rPr lang="zh-CN" altLang="en-US" b="1" u="sng" dirty="0"/>
              <a:t>一些重要的真</a:t>
            </a:r>
            <a:r>
              <a:rPr lang="zh-CN" altLang="en-US" b="1" u="sng" dirty="0" smtClean="0"/>
              <a:t>理 </a:t>
            </a:r>
            <a:r>
              <a:rPr lang="en-US" altLang="zh-CN" sz="3200" u="sng" dirty="0"/>
              <a:t>(</a:t>
            </a:r>
            <a:r>
              <a:rPr lang="en-US" sz="3200" u="sng" dirty="0"/>
              <a:t>Some important truths)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314" y="990601"/>
            <a:ext cx="9655629" cy="55909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“Do not let the sun go down on your anger.” Ephesians </a:t>
            </a:r>
            <a:r>
              <a:rPr lang="en-US" sz="2800" dirty="0" smtClean="0"/>
              <a:t>4:26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“Love keeps </a:t>
            </a:r>
            <a:r>
              <a:rPr lang="en-US" sz="2800" dirty="0" smtClean="0"/>
              <a:t>no </a:t>
            </a:r>
            <a:r>
              <a:rPr lang="en-US" sz="2800" dirty="0"/>
              <a:t>record of wrongs.”  1Corinthians </a:t>
            </a:r>
            <a:r>
              <a:rPr lang="en-US" sz="2800" dirty="0" smtClean="0"/>
              <a:t>13:5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Your </a:t>
            </a:r>
            <a:r>
              <a:rPr lang="en-US" sz="2800" dirty="0" smtClean="0"/>
              <a:t>relationship is more important than any conflict you may encounter. 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CN" altLang="en-US" sz="2800" dirty="0" smtClean="0"/>
              <a:t>你的关系比你可能遇到的任何冲突都更重要</a:t>
            </a:r>
            <a:endParaRPr lang="en-US" altLang="zh-CN" sz="28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8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Forgiveness is a choice, not a feeling. 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CN" altLang="en-US" sz="2800" dirty="0" smtClean="0"/>
              <a:t>宽恕是一种选择，而不是一种感觉。</a:t>
            </a:r>
            <a:endParaRPr lang="en-US" altLang="zh-CN" sz="28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74402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56986"/>
            <a:ext cx="8911687" cy="824546"/>
          </a:xfrm>
        </p:spPr>
        <p:txBody>
          <a:bodyPr>
            <a:normAutofit/>
          </a:bodyPr>
          <a:lstStyle/>
          <a:p>
            <a:r>
              <a:rPr lang="en-US" sz="4000" b="1" u="sng" dirty="0" smtClean="0"/>
              <a:t>Principles for Handling Conflict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5380" y="1448656"/>
            <a:ext cx="9791272" cy="467474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Regularly express appreciation for each other.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Identify and accept differences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Improve your communications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Learn to negotiate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/>
              <a:t>Pray together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359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141225"/>
            <a:ext cx="8911687" cy="937562"/>
          </a:xfrm>
        </p:spPr>
        <p:txBody>
          <a:bodyPr/>
          <a:lstStyle/>
          <a:p>
            <a:r>
              <a:rPr lang="en-US" b="1" dirty="0" smtClean="0"/>
              <a:t>1. </a:t>
            </a:r>
            <a:r>
              <a:rPr lang="en-US" b="1" u="sng" dirty="0" smtClean="0"/>
              <a:t>Expressing Appreciation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6532" y="1078787"/>
            <a:ext cx="3678148" cy="507543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u="sng" dirty="0" smtClean="0"/>
              <a:t>Focus</a:t>
            </a:r>
            <a:r>
              <a:rPr lang="en-US" sz="2400" dirty="0" smtClean="0"/>
              <a:t> on what you like and admire about your partner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Express gratitude for </a:t>
            </a:r>
            <a:r>
              <a:rPr lang="en-US" sz="2400" u="sng" dirty="0" smtClean="0"/>
              <a:t>what</a:t>
            </a:r>
            <a:r>
              <a:rPr lang="en-US" sz="2400" dirty="0" smtClean="0"/>
              <a:t> your partner </a:t>
            </a:r>
            <a:r>
              <a:rPr lang="en-US" sz="2400" u="sng" dirty="0" smtClean="0"/>
              <a:t>does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Show appreciation for </a:t>
            </a:r>
            <a:r>
              <a:rPr lang="en-US" sz="2400" u="sng" dirty="0" smtClean="0"/>
              <a:t>who</a:t>
            </a:r>
            <a:r>
              <a:rPr lang="en-US" sz="2400" dirty="0" smtClean="0"/>
              <a:t> your partner </a:t>
            </a:r>
            <a:r>
              <a:rPr lang="en-US" sz="2400" u="sng" dirty="0" smtClean="0"/>
              <a:t>is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Make it a daily practice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5114" y="1078787"/>
            <a:ext cx="5874006" cy="545557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000" b="1" u="sng" dirty="0" smtClean="0"/>
              <a:t>Exercise 1</a:t>
            </a:r>
            <a:r>
              <a:rPr lang="en-US" sz="2000" b="1" dirty="0" smtClean="0"/>
              <a:t>.  Write down</a:t>
            </a:r>
            <a:r>
              <a:rPr lang="en-US" sz="2000" dirty="0" smtClean="0"/>
              <a:t> 6 things that you appreciate about your partner.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 smtClean="0"/>
              <a:t>Think about things that </a:t>
            </a:r>
            <a:r>
              <a:rPr lang="en-US" sz="2000" u="sng" dirty="0" smtClean="0"/>
              <a:t>they do</a:t>
            </a:r>
            <a:r>
              <a:rPr lang="en-US" sz="2000" dirty="0" smtClean="0"/>
              <a:t>, </a:t>
            </a:r>
            <a:r>
              <a:rPr lang="en-US" sz="2000" u="sng" dirty="0" smtClean="0"/>
              <a:t>who they are</a:t>
            </a:r>
            <a:r>
              <a:rPr lang="en-US" sz="2000" dirty="0" smtClean="0"/>
              <a:t>, and things that you </a:t>
            </a:r>
            <a:r>
              <a:rPr lang="en-US" sz="2000" u="sng" dirty="0" smtClean="0"/>
              <a:t>usually ignore</a:t>
            </a:r>
            <a:r>
              <a:rPr lang="en-US" sz="20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 smtClean="0"/>
              <a:t>When you finish, show each other what you’ve written down.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u="sng" dirty="0" smtClean="0"/>
              <a:t>For example</a:t>
            </a:r>
            <a:r>
              <a:rPr lang="en-US" sz="2000" dirty="0" smtClean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Thank you for working hard to provide for us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Thank you for making our home comfortable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I appreciate that you are always truthful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Thank you for reminding me about important things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/>
              <a:t>I appreciate your resourcefulness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1259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1229" y="200593"/>
            <a:ext cx="4527066" cy="1280890"/>
          </a:xfrm>
        </p:spPr>
        <p:txBody>
          <a:bodyPr/>
          <a:lstStyle/>
          <a:p>
            <a:r>
              <a:rPr lang="en-US" b="1" dirty="0" smtClean="0"/>
              <a:t>2. </a:t>
            </a:r>
            <a:r>
              <a:rPr lang="en-US" b="1" u="sng" dirty="0" smtClean="0"/>
              <a:t>Identify and Accept Differences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4378" y="1613043"/>
            <a:ext cx="4783917" cy="493159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dirty="0" smtClean="0"/>
              <a:t>We all have differences in personality, upbringing, and values</a:t>
            </a:r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dirty="0" smtClean="0"/>
              <a:t>Your marriage is a partnership to combine your strengths and support each other’s weaknesses</a:t>
            </a:r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dirty="0" smtClean="0"/>
              <a:t>Don’t expect to change each other</a:t>
            </a:r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dirty="0" smtClean="0"/>
              <a:t>“Accept one another then, just as Christ accepted you…” Romans 15:7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934769"/>
              </p:ext>
            </p:extLst>
          </p:nvPr>
        </p:nvGraphicFramePr>
        <p:xfrm>
          <a:off x="187699" y="20239"/>
          <a:ext cx="6507822" cy="68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911">
                  <a:extLst>
                    <a:ext uri="{9D8B030D-6E8A-4147-A177-3AD203B41FA5}">
                      <a16:colId xmlns:a16="http://schemas.microsoft.com/office/drawing/2014/main" val="2734213243"/>
                    </a:ext>
                  </a:extLst>
                </a:gridCol>
                <a:gridCol w="3253911">
                  <a:extLst>
                    <a:ext uri="{9D8B030D-6E8A-4147-A177-3AD203B41FA5}">
                      <a16:colId xmlns:a16="http://schemas.microsoft.com/office/drawing/2014/main" val="3246314508"/>
                    </a:ext>
                  </a:extLst>
                </a:gridCol>
              </a:tblGrid>
              <a:tr h="5036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女性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  <a:r>
                        <a:rPr lang="ja-JP" alt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男性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389873"/>
                  </a:ext>
                </a:extLst>
              </a:tr>
              <a:tr h="7579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offer advice and direction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offer solutions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6213901"/>
                  </a:ext>
                </a:extLst>
              </a:tr>
              <a:tr h="5036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to be heard and understood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want to fix things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68561048"/>
                  </a:ext>
                </a:extLst>
              </a:tr>
              <a:tr h="7579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like to connect and talk things out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like to disconnect and think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09727090"/>
                  </a:ext>
                </a:extLst>
              </a:tr>
              <a:tr h="6690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25000 words per day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15000 words per day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2781154"/>
                  </a:ext>
                </a:extLst>
              </a:tr>
              <a:tr h="8245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focus on intimacy and understanding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focus on facts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2614288"/>
                  </a:ext>
                </a:extLst>
              </a:tr>
              <a:tr h="6020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 emotional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more practical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08728729"/>
                  </a:ext>
                </a:extLst>
              </a:tr>
              <a:tr h="5036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play it safe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take risks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3333509"/>
                  </a:ext>
                </a:extLst>
              </a:tr>
              <a:tr h="479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avoid conflict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 in conflict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96683470"/>
                  </a:ext>
                </a:extLst>
              </a:tr>
              <a:tr h="7326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hear and listen better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hear poorly and ignore conversation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883165"/>
                  </a:ext>
                </a:extLst>
              </a:tr>
              <a:tr h="5036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enjoy cooperation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enjoy competition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6964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70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388319"/>
              </p:ext>
            </p:extLst>
          </p:nvPr>
        </p:nvGraphicFramePr>
        <p:xfrm>
          <a:off x="2434855" y="-4"/>
          <a:ext cx="9474117" cy="6828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2094">
                  <a:extLst>
                    <a:ext uri="{9D8B030D-6E8A-4147-A177-3AD203B41FA5}">
                      <a16:colId xmlns:a16="http://schemas.microsoft.com/office/drawing/2014/main" val="1442242033"/>
                    </a:ext>
                  </a:extLst>
                </a:gridCol>
                <a:gridCol w="2179066">
                  <a:extLst>
                    <a:ext uri="{9D8B030D-6E8A-4147-A177-3AD203B41FA5}">
                      <a16:colId xmlns:a16="http://schemas.microsoft.com/office/drawing/2014/main" val="2992999142"/>
                    </a:ext>
                  </a:extLst>
                </a:gridCol>
                <a:gridCol w="3410252">
                  <a:extLst>
                    <a:ext uri="{9D8B030D-6E8A-4147-A177-3AD203B41FA5}">
                      <a16:colId xmlns:a16="http://schemas.microsoft.com/office/drawing/2014/main" val="330514444"/>
                    </a:ext>
                  </a:extLst>
                </a:gridCol>
                <a:gridCol w="2292705">
                  <a:extLst>
                    <a:ext uri="{9D8B030D-6E8A-4147-A177-3AD203B41FA5}">
                      <a16:colId xmlns:a16="http://schemas.microsoft.com/office/drawing/2014/main" val="379646703"/>
                    </a:ext>
                  </a:extLst>
                </a:gridCol>
              </a:tblGrid>
              <a:tr h="4454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Exercise 2:  Looking at Your Differences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569875"/>
                  </a:ext>
                </a:extLst>
              </a:tr>
              <a:tr h="33375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1.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</a:rPr>
                        <a:t>Along each </a:t>
                      </a:r>
                      <a:r>
                        <a:rPr lang="en-US" sz="1400" u="none" strike="noStrike" dirty="0">
                          <a:effectLst/>
                        </a:rPr>
                        <a:t>line, mark your own preference and your partner's (e.g. M=Mark; S=Susan)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274622"/>
                  </a:ext>
                </a:extLst>
              </a:tr>
              <a:tr h="401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Money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Spend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________________</a:t>
                      </a:r>
                      <a:r>
                        <a:rPr lang="en-US" sz="1400" u="sng" strike="noStrike">
                          <a:effectLst/>
                        </a:rPr>
                        <a:t>M</a:t>
                      </a:r>
                      <a:r>
                        <a:rPr lang="en-US" sz="1400" u="none" strike="noStrike">
                          <a:effectLst/>
                        </a:rPr>
                        <a:t>__________</a:t>
                      </a:r>
                      <a:r>
                        <a:rPr lang="en-US" sz="1400" u="sng" strike="noStrike">
                          <a:effectLst/>
                        </a:rPr>
                        <a:t>S</a:t>
                      </a:r>
                      <a:r>
                        <a:rPr lang="en-US" sz="1400" u="none" strike="noStrike">
                          <a:effectLst/>
                        </a:rPr>
                        <a:t>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Save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extLst>
                  <a:ext uri="{0D108BD9-81ED-4DB2-BD59-A6C34878D82A}">
                    <a16:rowId xmlns:a16="http://schemas.microsoft.com/office/drawing/2014/main" val="3479151980"/>
                  </a:ext>
                </a:extLst>
              </a:tr>
              <a:tr h="147287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735" marR="6735" marT="6735" marB="0" anchor="b"/>
                </a:tc>
                <a:extLst>
                  <a:ext uri="{0D108BD9-81ED-4DB2-BD59-A6C34878D82A}">
                    <a16:rowId xmlns:a16="http://schemas.microsoft.com/office/drawing/2014/main" val="1681002512"/>
                  </a:ext>
                </a:extLst>
              </a:tr>
              <a:tr h="31533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2. Share your results and discuss ways that your differences can help strengthen your relationship.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634231"/>
                  </a:ext>
                </a:extLst>
              </a:tr>
              <a:tr h="29451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735" marR="6735" marT="6735" marB="0" anchor="b"/>
                </a:tc>
                <a:extLst>
                  <a:ext uri="{0D108BD9-81ED-4DB2-BD59-A6C34878D82A}">
                    <a16:rowId xmlns:a16="http://schemas.microsoft.com/office/drawing/2014/main" val="440856437"/>
                  </a:ext>
                </a:extLst>
              </a:tr>
              <a:tr h="294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Issue: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735" marR="6735" marT="6735" marB="0" anchor="b"/>
                </a:tc>
                <a:extLst>
                  <a:ext uri="{0D108BD9-81ED-4DB2-BD59-A6C34878D82A}">
                    <a16:rowId xmlns:a16="http://schemas.microsoft.com/office/drawing/2014/main" val="2451980161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Money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Spend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Save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3271869169"/>
                  </a:ext>
                </a:extLst>
              </a:tr>
              <a:tr h="2622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Vacations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Adventure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Rest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1016671965"/>
                  </a:ext>
                </a:extLst>
              </a:tr>
              <a:tr h="3079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People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Spend time with others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Spend time alone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1074685785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Sleeping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Get up early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Sleep late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2863515335"/>
                  </a:ext>
                </a:extLst>
              </a:tr>
              <a:tr h="4948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Tidiness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Keep things clean/controlled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Be relaxed and messy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3056148730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Disagreements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Discuss and resolve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Avoid and ignore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4199292581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Video/TV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Always 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Never 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2586327245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Relaxation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Go out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Stay home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916863609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Punctuality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Arrive early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Often a bit late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2646775241"/>
                  </a:ext>
                </a:extLst>
              </a:tr>
              <a:tr h="3553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Planning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Plan and stick with it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Be flexible, </a:t>
                      </a:r>
                      <a:r>
                        <a:rPr lang="en-US" sz="1400" u="none" strike="noStrike" dirty="0" smtClean="0">
                          <a:effectLst/>
                        </a:rPr>
                        <a:t>change easily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1231436608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Organization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Organized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__________________________________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Disorganized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2398670189"/>
                  </a:ext>
                </a:extLst>
              </a:tr>
              <a:tr h="3202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Decisions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Slow and </a:t>
                      </a:r>
                      <a:r>
                        <a:rPr lang="en-US" sz="1400" u="none" strike="noStrike" dirty="0" smtClean="0">
                          <a:effectLst/>
                        </a:rPr>
                        <a:t>cautious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Quick and spontaneous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364775105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Family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See often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See rarely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2108721507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Talking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Talkative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Quiet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4108946716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Change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Enjoy change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Resist change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206743690"/>
                  </a:ext>
                </a:extLst>
              </a:tr>
              <a:tr h="247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Initiative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Like to lead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__________________________________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Like to follow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35" marR="6735" marT="6735" marB="0" anchor="ctr"/>
                </a:tc>
                <a:extLst>
                  <a:ext uri="{0D108BD9-81ED-4DB2-BD59-A6C34878D82A}">
                    <a16:rowId xmlns:a16="http://schemas.microsoft.com/office/drawing/2014/main" val="2455882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21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1372</TotalTime>
  <Words>2650</Words>
  <Application>Microsoft Office PowerPoint</Application>
  <PresentationFormat>Widescreen</PresentationFormat>
  <Paragraphs>282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幼圆</vt:lpstr>
      <vt:lpstr>Arial</vt:lpstr>
      <vt:lpstr>Calibri</vt:lpstr>
      <vt:lpstr>Californian FB</vt:lpstr>
      <vt:lpstr>Century Gothic</vt:lpstr>
      <vt:lpstr>Courier New</vt:lpstr>
      <vt:lpstr>Wingdings</vt:lpstr>
      <vt:lpstr>Wingdings 3</vt:lpstr>
      <vt:lpstr>Wisp</vt:lpstr>
      <vt:lpstr>Conflict Resolution</vt:lpstr>
      <vt:lpstr>PowerPoint Presentation</vt:lpstr>
      <vt:lpstr>Two Ways to Deal with Conflicts 对应冲突的两种方法</vt:lpstr>
      <vt:lpstr>Why do we have Conflicts? 我们为什么发生冲突？</vt:lpstr>
      <vt:lpstr>一些重要的真理 (Some important truths)</vt:lpstr>
      <vt:lpstr>Principles for Handling Conflict</vt:lpstr>
      <vt:lpstr>1. Expressing Appreciation</vt:lpstr>
      <vt:lpstr>2. Identify and Accept Differences</vt:lpstr>
      <vt:lpstr>PowerPoint Presentation</vt:lpstr>
      <vt:lpstr>Exercise #3:  Rhinos and Hedge Hogs  (From last week’s homework)</vt:lpstr>
      <vt:lpstr>Rhinoceros (Rhino)犀牛 </vt:lpstr>
      <vt:lpstr>Hedgehog刺猬</vt:lpstr>
      <vt:lpstr>3. Improve your communications</vt:lpstr>
      <vt:lpstr>4. Learn to Negotiate – six steps</vt:lpstr>
      <vt:lpstr>When dealing with conflict: 在处理冲突时：</vt:lpstr>
      <vt:lpstr>5. Praying Together</vt:lpstr>
      <vt:lpstr>Principles for Handling Conflict</vt:lpstr>
      <vt:lpstr>Homework (remember – your relationship is worth it!)</vt:lpstr>
      <vt:lpstr>A more detailed process for conflict resolution</vt:lpstr>
      <vt:lpstr>Clarifying Sources of Conflict (step 1) 澄清冲突根源(步骤1)</vt:lpstr>
      <vt:lpstr>Clarifying Sources of Conflict (step 2) 澄清冲突根源(步骤2)</vt:lpstr>
      <vt:lpstr>Clarifying Sources of Conflict (step 3) 澄清冲突根源(步骤3)</vt:lpstr>
      <vt:lpstr>Clarifying Sources of Conflict (step 4) 澄清冲突根源(步骤4)</vt:lpstr>
      <vt:lpstr>Clarifying Sources of Conflict (step 5) 澄清冲突根源(步骤5)</vt:lpstr>
      <vt:lpstr>Clarifying Sources of Conflict (step 6) 澄清冲突根源(步骤6)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 : Building Strong Foundations</dc:title>
  <dc:creator>Mark Robnett</dc:creator>
  <cp:lastModifiedBy>Mark Robnett</cp:lastModifiedBy>
  <cp:revision>60</cp:revision>
  <dcterms:created xsi:type="dcterms:W3CDTF">2021-04-23T18:43:31Z</dcterms:created>
  <dcterms:modified xsi:type="dcterms:W3CDTF">2023-10-20T15:29:42Z</dcterms:modified>
</cp:coreProperties>
</file>