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61" r:id="rId4"/>
    <p:sldId id="259" r:id="rId5"/>
    <p:sldId id="277" r:id="rId6"/>
    <p:sldId id="262" r:id="rId7"/>
    <p:sldId id="274" r:id="rId8"/>
    <p:sldId id="275" r:id="rId9"/>
    <p:sldId id="270" r:id="rId10"/>
    <p:sldId id="271" r:id="rId11"/>
    <p:sldId id="280" r:id="rId12"/>
    <p:sldId id="281" r:id="rId13"/>
    <p:sldId id="282" r:id="rId14"/>
    <p:sldId id="283" r:id="rId15"/>
    <p:sldId id="272" r:id="rId16"/>
    <p:sldId id="273" r:id="rId17"/>
    <p:sldId id="267" r:id="rId18"/>
    <p:sldId id="26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77700" autoAdjust="0"/>
  </p:normalViewPr>
  <p:slideViewPr>
    <p:cSldViewPr snapToGrid="0">
      <p:cViewPr varScale="1">
        <p:scale>
          <a:sx n="88" d="100"/>
          <a:sy n="88" d="100"/>
        </p:scale>
        <p:origin x="540" y="96"/>
      </p:cViewPr>
      <p:guideLst/>
    </p:cSldViewPr>
  </p:slideViewPr>
  <p:notesTextViewPr>
    <p:cViewPr>
      <p:scale>
        <a:sx n="3" d="2"/>
        <a:sy n="3" d="2"/>
      </p:scale>
      <p:origin x="0" y="0"/>
    </p:cViewPr>
  </p:notesTextViewPr>
  <p:sorterViewPr>
    <p:cViewPr>
      <p:scale>
        <a:sx n="170" d="100"/>
        <a:sy n="170" d="100"/>
      </p:scale>
      <p:origin x="0" y="-42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10/18/2024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are not professional marriage counselors, but we do care about you!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Wedding clothing, photos, ceremony, dinner, guest lists, invitations, gifts, etc.</a:t>
            </a:r>
            <a:r>
              <a:rPr lang="en-US" baseline="0" dirty="0" smtClean="0"/>
              <a:t>  Nothing is left to chance.  But the wedding is quickly over.</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411480" lvl="2" indent="0">
              <a:lnSpc>
                <a:spcPct val="120000"/>
              </a:lnSpc>
              <a:spcBef>
                <a:spcPts val="450"/>
              </a:spcBef>
            </a:pPr>
            <a:endParaRPr lang="en-US" sz="24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2</a:t>
            </a:fld>
            <a:endParaRPr lang="en-US"/>
          </a:p>
        </p:txBody>
      </p:sp>
    </p:spTree>
    <p:extLst>
      <p:ext uri="{BB962C8B-B14F-4D97-AF65-F5344CB8AC3E}">
        <p14:creationId xmlns:p14="http://schemas.microsoft.com/office/powerpoint/2010/main" val="2913995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C0F6FC07-7D59-4179-B3E3-7FC4ED6CF494}" type="slidenum">
              <a:rPr lang="en-US" smtClean="0"/>
              <a:pPr/>
              <a:t>16</a:t>
            </a:fld>
            <a:endParaRPr lang="en-US"/>
          </a:p>
        </p:txBody>
      </p:sp>
    </p:spTree>
    <p:extLst>
      <p:ext uri="{BB962C8B-B14F-4D97-AF65-F5344CB8AC3E}">
        <p14:creationId xmlns:p14="http://schemas.microsoft.com/office/powerpoint/2010/main" val="1416476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dirty="0" smtClean="0"/>
              <a:t>We must </a:t>
            </a:r>
            <a:r>
              <a:rPr lang="en-US" b="1" dirty="0" smtClean="0"/>
              <a:t>make time </a:t>
            </a:r>
            <a:r>
              <a:rPr lang="en-US" dirty="0" smtClean="0"/>
              <a:t>for each other to talk about our feelings (hopes, fears, worries, excitements, </a:t>
            </a:r>
            <a:r>
              <a:rPr lang="en-US" dirty="0" err="1" smtClean="0"/>
              <a:t>etc</a:t>
            </a:r>
            <a:r>
              <a:rPr lang="en-US" dirty="0" smtClean="0"/>
              <a:t>).</a:t>
            </a:r>
          </a:p>
          <a:p>
            <a:pPr>
              <a:spcAft>
                <a:spcPts val="1200"/>
              </a:spcAft>
            </a:pPr>
            <a:r>
              <a:rPr lang="en-US" b="1" dirty="0" smtClean="0"/>
              <a:t>Every week</a:t>
            </a:r>
            <a:r>
              <a:rPr lang="en-US" dirty="0" smtClean="0"/>
              <a:t>, plan to spend </a:t>
            </a:r>
            <a:r>
              <a:rPr lang="en-US" b="1" dirty="0" smtClean="0"/>
              <a:t>at least 2 hours alone</a:t>
            </a:r>
            <a:r>
              <a:rPr lang="en-US" dirty="0" smtClean="0"/>
              <a:t> (like a date night)!</a:t>
            </a:r>
          </a:p>
          <a:p>
            <a:pPr>
              <a:spcAft>
                <a:spcPts val="1200"/>
              </a:spcAft>
            </a:pPr>
            <a:r>
              <a:rPr lang="en-US" dirty="0" smtClean="0"/>
              <a:t>You must plan, prioritize, and protect this time!</a:t>
            </a:r>
          </a:p>
          <a:p>
            <a:pPr lvl="1">
              <a:spcAft>
                <a:spcPts val="1200"/>
              </a:spcAft>
            </a:pPr>
            <a:r>
              <a:rPr lang="en-US" b="1" dirty="0" smtClean="0"/>
              <a:t>Plan</a:t>
            </a:r>
            <a:r>
              <a:rPr lang="en-US" dirty="0" smtClean="0"/>
              <a:t>: it won’t happen unless you schedule it</a:t>
            </a:r>
          </a:p>
          <a:p>
            <a:pPr lvl="1">
              <a:spcAft>
                <a:spcPts val="1200"/>
              </a:spcAft>
            </a:pPr>
            <a:r>
              <a:rPr lang="en-US" b="1" dirty="0" smtClean="0"/>
              <a:t>Prioritize</a:t>
            </a:r>
            <a:r>
              <a:rPr lang="en-US" dirty="0" smtClean="0"/>
              <a:t>: your marriage is very, very important</a:t>
            </a:r>
          </a:p>
          <a:p>
            <a:pPr lvl="1">
              <a:spcAft>
                <a:spcPts val="1200"/>
              </a:spcAft>
            </a:pPr>
            <a:r>
              <a:rPr lang="en-US" b="1" dirty="0" smtClean="0"/>
              <a:t>Protect</a:t>
            </a:r>
            <a:r>
              <a:rPr lang="en-US" dirty="0" smtClean="0"/>
              <a:t>: remove sources of interruption (work, phone, etc.)</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17</a:t>
            </a:fld>
            <a:endParaRPr lang="en-US"/>
          </a:p>
        </p:txBody>
      </p:sp>
    </p:spTree>
    <p:extLst>
      <p:ext uri="{BB962C8B-B14F-4D97-AF65-F5344CB8AC3E}">
        <p14:creationId xmlns:p14="http://schemas.microsoft.com/office/powerpoint/2010/main" val="2106508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18</a:t>
            </a:fld>
            <a:endParaRPr lang="en-US"/>
          </a:p>
        </p:txBody>
      </p:sp>
    </p:spTree>
    <p:extLst>
      <p:ext uri="{BB962C8B-B14F-4D97-AF65-F5344CB8AC3E}">
        <p14:creationId xmlns:p14="http://schemas.microsoft.com/office/powerpoint/2010/main" val="3745168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Strong relationships are built</a:t>
            </a:r>
            <a:r>
              <a:rPr lang="en-US" baseline="0" dirty="0" smtClean="0"/>
              <a:t> upon trust and trust is built upon honesty.  Trust enables vulnerability, which fosters growth.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3</a:t>
            </a:fld>
            <a:endParaRPr lang="en-US"/>
          </a:p>
        </p:txBody>
      </p:sp>
    </p:spTree>
    <p:extLst>
      <p:ext uri="{BB962C8B-B14F-4D97-AF65-F5344CB8AC3E}">
        <p14:creationId xmlns:p14="http://schemas.microsoft.com/office/powerpoint/2010/main" val="2037568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4</a:t>
            </a:fld>
            <a:endParaRPr lang="en-US"/>
          </a:p>
        </p:txBody>
      </p:sp>
    </p:spTree>
    <p:extLst>
      <p:ext uri="{BB962C8B-B14F-4D97-AF65-F5344CB8AC3E}">
        <p14:creationId xmlns:p14="http://schemas.microsoft.com/office/powerpoint/2010/main" val="3594789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Are you perfect?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When</a:t>
            </a:r>
            <a:r>
              <a:rPr lang="en-US" dirty="0" smtClean="0"/>
              <a:t> you fail, do you want your husband to remain faithful?  50% of marriages end in divorce.  </a:t>
            </a:r>
            <a:r>
              <a:rPr lang="en-US" b="1" dirty="0" smtClean="0"/>
              <a:t>What do you expect</a:t>
            </a:r>
            <a:r>
              <a:rPr lang="en-US"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411480" lvl="2" indent="0">
              <a:lnSpc>
                <a:spcPct val="120000"/>
              </a:lnSpc>
              <a:spcBef>
                <a:spcPts val="450"/>
              </a:spcBef>
            </a:pPr>
            <a:r>
              <a:rPr lang="en-US" sz="2400" dirty="0" smtClean="0"/>
              <a:t> Your marriage will end in divorce.</a:t>
            </a:r>
          </a:p>
          <a:p>
            <a:pPr marL="411480" lvl="2" indent="0">
              <a:lnSpc>
                <a:spcPct val="120000"/>
              </a:lnSpc>
              <a:spcBef>
                <a:spcPts val="450"/>
              </a:spcBef>
            </a:pPr>
            <a:r>
              <a:rPr lang="en-US" sz="2400" dirty="0" smtClean="0"/>
              <a:t> Your marriage will remain strong for life, even through difficulties.</a:t>
            </a:r>
          </a:p>
          <a:p>
            <a:pPr marL="0" lvl="1" indent="-45720">
              <a:lnSpc>
                <a:spcPct val="120000"/>
              </a:lnSpc>
              <a:spcBef>
                <a:spcPts val="450"/>
              </a:spcBef>
            </a:pPr>
            <a:endParaRPr lang="en-US" sz="2400" dirty="0" smtClean="0"/>
          </a:p>
          <a:p>
            <a:pPr marL="0" lvl="1" indent="-45720">
              <a:lnSpc>
                <a:spcPct val="120000"/>
              </a:lnSpc>
              <a:spcBef>
                <a:spcPts val="450"/>
              </a:spcBef>
            </a:pPr>
            <a:r>
              <a:rPr lang="en-US" sz="2400" dirty="0" smtClean="0"/>
              <a:t>The marriage is much more</a:t>
            </a:r>
            <a:r>
              <a:rPr lang="en-US" sz="2400" baseline="0" dirty="0" smtClean="0"/>
              <a:t> important and requires more work, but people fail to invest the time and energy preparing and working to make it successful.  Perhaps that’s why so many marriages are quickly over…</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5</a:t>
            </a:fld>
            <a:endParaRPr lang="en-US"/>
          </a:p>
        </p:txBody>
      </p:sp>
    </p:spTree>
    <p:extLst>
      <p:ext uri="{BB962C8B-B14F-4D97-AF65-F5344CB8AC3E}">
        <p14:creationId xmlns:p14="http://schemas.microsoft.com/office/powerpoint/2010/main" val="60008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Illustrate a business deal with two colored loops of</a:t>
            </a:r>
            <a:r>
              <a:rPr lang="en-US" baseline="0" dirty="0" smtClean="0"/>
              <a:t> paper, side by side, not connected.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Friendship of two children: two nested, colored loops still connected to mother and father.  Wise parents foster children to become independent and connect to their spouse.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Legal partnership: two colored strips connected end-to-end (still two sided).  Splitting results in two separate loops, losing something from each 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Covenant: two colored strips, twisted (turning away from my own desires) and connected with only one side (illustrated by drawing a line along the perimeter).  Splitting results in a single loop.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6</a:t>
            </a:fld>
            <a:endParaRPr lang="en-US"/>
          </a:p>
        </p:txBody>
      </p:sp>
    </p:spTree>
    <p:extLst>
      <p:ext uri="{BB962C8B-B14F-4D97-AF65-F5344CB8AC3E}">
        <p14:creationId xmlns:p14="http://schemas.microsoft.com/office/powerpoint/2010/main" val="648122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recently attended a wedding between two Christians.  They</a:t>
            </a:r>
            <a:r>
              <a:rPr lang="en-US" baseline="0" dirty="0" smtClean="0"/>
              <a:t> made these commitments to each other, and we thought they were beautiful covenantal promises and expressed a very Biblical perspective on how a marriage should be.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Note that this is very serious!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7</a:t>
            </a:fld>
            <a:endParaRPr lang="en-US"/>
          </a:p>
        </p:txBody>
      </p:sp>
    </p:spTree>
    <p:extLst>
      <p:ext uri="{BB962C8B-B14F-4D97-AF65-F5344CB8AC3E}">
        <p14:creationId xmlns:p14="http://schemas.microsoft.com/office/powerpoint/2010/main" val="1670919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As I said, these are very serious promises.  Do you see some things between both promises that are the same?  How about things that are different?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recognizes the reality that God created men and women to be the same in some ways but also different in other ways.  We were made to “complete” each other.  That’s part of the purpose of marriage – to help each other grow in the image of Christ.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2074834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dirty="0" smtClean="0"/>
              <a:t>During this class, we will often refer to the Bible to explain important marriage principles.</a:t>
            </a:r>
          </a:p>
          <a:p>
            <a:pPr>
              <a:spcAft>
                <a:spcPts val="1200"/>
              </a:spcAft>
            </a:pPr>
            <a:endParaRPr lang="en-US" dirty="0" smtClean="0"/>
          </a:p>
          <a:p>
            <a:pPr>
              <a:spcAft>
                <a:spcPts val="1200"/>
              </a:spcAft>
            </a:pPr>
            <a:r>
              <a:rPr lang="en-US" dirty="0" smtClean="0"/>
              <a:t>You do not have to be a Christian to learn from this class!</a:t>
            </a:r>
          </a:p>
          <a:p>
            <a:endParaRPr lang="en-US" dirty="0" smtClean="0"/>
          </a:p>
          <a:p>
            <a:r>
              <a:rPr lang="en-US" dirty="0" smtClean="0"/>
              <a:t>God created us – our amazing bodies show that He is an Amazing God with awesome wisdom!</a:t>
            </a:r>
          </a:p>
          <a:p>
            <a:endParaRPr lang="en-US" dirty="0" smtClean="0"/>
          </a:p>
          <a:p>
            <a:r>
              <a:rPr lang="en-US" dirty="0" smtClean="0"/>
              <a:t>In the very beginning</a:t>
            </a:r>
            <a:r>
              <a:rPr lang="en-US" baseline="0" dirty="0" smtClean="0"/>
              <a:t> of the Bible, after He creates people, God designs marriage.  Marriage was not an invention of man!  Therefore it is very important to understand and follow His plan!</a:t>
            </a:r>
            <a:endParaRPr lang="en-US" dirty="0"/>
          </a:p>
        </p:txBody>
      </p:sp>
      <p:sp>
        <p:nvSpPr>
          <p:cNvPr id="4" name="Slide Number Placeholder 3"/>
          <p:cNvSpPr>
            <a:spLocks noGrp="1"/>
          </p:cNvSpPr>
          <p:nvPr>
            <p:ph type="sldNum" sz="quarter" idx="10"/>
          </p:nvPr>
        </p:nvSpPr>
        <p:spPr/>
        <p:txBody>
          <a:bodyPr/>
          <a:lstStyle/>
          <a:p>
            <a:fld id="{F90FEF12-60B5-4F46-B5F4-814D50558C82}" type="slidenum">
              <a:rPr lang="en-US" smtClean="0"/>
              <a:t>9</a:t>
            </a:fld>
            <a:endParaRPr lang="en-US"/>
          </a:p>
        </p:txBody>
      </p:sp>
    </p:spTree>
    <p:extLst>
      <p:ext uri="{BB962C8B-B14F-4D97-AF65-F5344CB8AC3E}">
        <p14:creationId xmlns:p14="http://schemas.microsoft.com/office/powerpoint/2010/main" val="476022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smtClean="0"/>
              <a:t>Changed</a:t>
            </a:r>
            <a:r>
              <a:rPr lang="en-US" u="sng" baseline="0" dirty="0" smtClean="0"/>
              <a:t> relationship areas</a:t>
            </a:r>
            <a:r>
              <a:rPr lang="en-US" baseline="0" dirty="0" smtClean="0"/>
              <a:t>:</a:t>
            </a:r>
            <a:endParaRPr lang="en-US" dirty="0" smtClean="0"/>
          </a:p>
          <a:p>
            <a:r>
              <a:rPr lang="en-US" dirty="0" smtClean="0"/>
              <a:t>Emotional</a:t>
            </a:r>
            <a:r>
              <a:rPr lang="en-US" baseline="0" dirty="0" smtClean="0"/>
              <a:t> – We are no longer emotionally dependent upon their parents.</a:t>
            </a:r>
          </a:p>
          <a:p>
            <a:r>
              <a:rPr lang="en-US" baseline="0" dirty="0" smtClean="0"/>
              <a:t>Physical – Do not make a daughter-in-law live with her mother-in-law.  Don’t expect to spend as much time with parents as before marriage.</a:t>
            </a:r>
          </a:p>
          <a:p>
            <a:r>
              <a:rPr lang="en-US" baseline="0" dirty="0" smtClean="0"/>
              <a:t>Financial – Do everything possible to avoid indebtedness, even to parents.  It is </a:t>
            </a:r>
            <a:r>
              <a:rPr lang="en-US" b="1" baseline="0" dirty="0" smtClean="0"/>
              <a:t>better</a:t>
            </a:r>
            <a:r>
              <a:rPr lang="en-US" baseline="0" dirty="0" smtClean="0"/>
              <a:t> to </a:t>
            </a:r>
            <a:r>
              <a:rPr lang="en-US" b="1" baseline="0" dirty="0" smtClean="0"/>
              <a:t>sacrifice financially</a:t>
            </a:r>
            <a:r>
              <a:rPr lang="en-US" baseline="0" dirty="0" smtClean="0"/>
              <a:t> than to </a:t>
            </a:r>
            <a:r>
              <a:rPr lang="en-US" b="1" baseline="0" dirty="0" smtClean="0"/>
              <a:t>sacrifice your marriage</a:t>
            </a:r>
            <a:r>
              <a:rPr lang="en-US" baseline="0" dirty="0" smtClean="0"/>
              <a:t>.  Remember, “the borrower is the slave of the lender” Proverbs 22:7</a:t>
            </a:r>
          </a:p>
          <a:p>
            <a:r>
              <a:rPr lang="en-US" baseline="0" dirty="0" smtClean="0"/>
              <a:t>Psychological – Some parents use guilt to control married children.  Keep a healthy distance to avoid manipulation.</a:t>
            </a:r>
          </a:p>
        </p:txBody>
      </p:sp>
      <p:sp>
        <p:nvSpPr>
          <p:cNvPr id="4" name="Slide Number Placeholder 3"/>
          <p:cNvSpPr>
            <a:spLocks noGrp="1"/>
          </p:cNvSpPr>
          <p:nvPr>
            <p:ph type="sldNum" sz="quarter" idx="10"/>
          </p:nvPr>
        </p:nvSpPr>
        <p:spPr/>
        <p:txBody>
          <a:bodyPr/>
          <a:lstStyle/>
          <a:p>
            <a:fld id="{95952E43-2235-4977-9058-9C29D206FC86}" type="slidenum">
              <a:rPr lang="en-US" smtClean="0"/>
              <a:t>10</a:t>
            </a:fld>
            <a:endParaRPr lang="en-US"/>
          </a:p>
        </p:txBody>
      </p:sp>
    </p:spTree>
    <p:extLst>
      <p:ext uri="{BB962C8B-B14F-4D97-AF65-F5344CB8AC3E}">
        <p14:creationId xmlns:p14="http://schemas.microsoft.com/office/powerpoint/2010/main" val="1573034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2262781"/>
          </a:xfrm>
        </p:spPr>
        <p:txBody>
          <a:bodyPr/>
          <a:lstStyle/>
          <a:p>
            <a:r>
              <a:rPr lang="en-US" b="1" dirty="0" smtClean="0"/>
              <a:t>Building Strong Foundations</a:t>
            </a:r>
            <a:endParaRPr lang="en-US" b="1" dirty="0"/>
          </a:p>
        </p:txBody>
      </p:sp>
      <p:sp>
        <p:nvSpPr>
          <p:cNvPr id="3" name="Subtitle 2"/>
          <p:cNvSpPr>
            <a:spLocks noGrp="1"/>
          </p:cNvSpPr>
          <p:nvPr>
            <p:ph type="subTitle" idx="1"/>
          </p:nvPr>
        </p:nvSpPr>
        <p:spPr>
          <a:xfrm>
            <a:off x="2242457" y="3441843"/>
            <a:ext cx="9525000" cy="2311684"/>
          </a:xfrm>
        </p:spPr>
        <p:txBody>
          <a:bodyPr>
            <a:normAutofit/>
          </a:bodyPr>
          <a:lstStyle/>
          <a:p>
            <a:r>
              <a:rPr lang="en-US" sz="3200" dirty="0" smtClean="0"/>
              <a:t>Session 1 – Preparing for Marriage</a:t>
            </a:r>
          </a:p>
          <a:p>
            <a:endParaRPr lang="en-US" sz="2400" dirty="0" smtClean="0"/>
          </a:p>
          <a:p>
            <a:r>
              <a:rPr lang="en-US" sz="2400" dirty="0" smtClean="0"/>
              <a:t>http</a:t>
            </a:r>
            <a:r>
              <a:rPr lang="en-US" sz="2400" dirty="0"/>
              <a:t>://</a:t>
            </a:r>
            <a:r>
              <a:rPr lang="en-US" sz="2400" dirty="0" smtClean="0"/>
              <a:t>markrobnett.com/MarriagePreparation</a:t>
            </a:r>
            <a:endParaRPr lang="en-US" sz="2400" dirty="0"/>
          </a:p>
        </p:txBody>
      </p:sp>
    </p:spTree>
    <p:extLst>
      <p:ext uri="{BB962C8B-B14F-4D97-AF65-F5344CB8AC3E}">
        <p14:creationId xmlns:p14="http://schemas.microsoft.com/office/powerpoint/2010/main" val="2772856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1"/>
          </p:nvPr>
        </p:nvSpPr>
        <p:spPr>
          <a:xfrm>
            <a:off x="1825082" y="356839"/>
            <a:ext cx="10138318" cy="6300439"/>
          </a:xfrm>
        </p:spPr>
        <p:txBody>
          <a:bodyPr>
            <a:normAutofit/>
          </a:bodyPr>
          <a:lstStyle/>
          <a:p>
            <a:pPr marL="0" indent="0">
              <a:spcBef>
                <a:spcPct val="0"/>
              </a:spcBef>
              <a:buNone/>
            </a:pPr>
            <a:r>
              <a:rPr lang="en-US" altLang="zh-CN" sz="3200" b="1" dirty="0"/>
              <a:t>“Leaving” – a healthy independence from parents</a:t>
            </a:r>
            <a:r>
              <a:rPr lang="en-US" altLang="zh-CN" sz="2800" b="1" dirty="0"/>
              <a:t/>
            </a:r>
            <a:br>
              <a:rPr lang="en-US" altLang="zh-CN" sz="2800" b="1" dirty="0"/>
            </a:br>
            <a:r>
              <a:rPr lang="en-US" altLang="zh-CN" sz="2800" b="1" dirty="0"/>
              <a:t>“</a:t>
            </a:r>
            <a:r>
              <a:rPr lang="zh-CN" altLang="en-US" sz="2800" b="1" dirty="0"/>
              <a:t>离开” </a:t>
            </a:r>
            <a:r>
              <a:rPr lang="en-US" altLang="zh-CN" sz="2800" b="1" dirty="0"/>
              <a:t>– </a:t>
            </a:r>
            <a:r>
              <a:rPr lang="zh-CN" altLang="en-US" sz="2800" b="1" dirty="0"/>
              <a:t>健康地独立于父母</a:t>
            </a:r>
          </a:p>
          <a:p>
            <a:pPr marL="385763" indent="-385763">
              <a:spcBef>
                <a:spcPct val="0"/>
              </a:spcBef>
              <a:buFont typeface="+mj-lt"/>
              <a:buAutoNum type="arabicPeriod"/>
            </a:pPr>
            <a:endParaRPr lang="zh-CN" altLang="en-US" sz="2800" b="1" dirty="0"/>
          </a:p>
          <a:p>
            <a:pPr marL="385763" indent="-385763">
              <a:spcBef>
                <a:spcPct val="0"/>
              </a:spcBef>
              <a:buFont typeface="+mj-lt"/>
              <a:buAutoNum type="arabicPeriod"/>
            </a:pPr>
            <a:r>
              <a:rPr lang="en-US" altLang="zh-CN" sz="2800" dirty="0"/>
              <a:t>Learn to stand as a new family unit in the world            </a:t>
            </a:r>
            <a:r>
              <a:rPr lang="zh-CN" altLang="en-US" sz="2800" dirty="0"/>
              <a:t>学习成为世界上的一个单元</a:t>
            </a:r>
          </a:p>
          <a:p>
            <a:pPr marL="385763" indent="-385763">
              <a:spcBef>
                <a:spcPct val="0"/>
              </a:spcBef>
              <a:buFont typeface="+mj-lt"/>
              <a:buAutoNum type="arabicPeriod"/>
            </a:pPr>
            <a:endParaRPr lang="zh-CN" altLang="en-US" sz="2800" dirty="0"/>
          </a:p>
          <a:p>
            <a:pPr marL="385763" indent="-385763">
              <a:spcBef>
                <a:spcPct val="0"/>
              </a:spcBef>
              <a:buFont typeface="+mj-lt"/>
              <a:buAutoNum type="arabicPeriod"/>
            </a:pPr>
            <a:r>
              <a:rPr lang="en-US" altLang="zh-CN" sz="2800" dirty="0"/>
              <a:t>Learn to provide for yourselves  </a:t>
            </a:r>
            <a:r>
              <a:rPr lang="zh-CN" altLang="en-US" sz="2800" dirty="0"/>
              <a:t>学会自食其力</a:t>
            </a:r>
            <a:endParaRPr lang="en-US" altLang="zh-CN" sz="2800" dirty="0"/>
          </a:p>
          <a:p>
            <a:pPr marL="385763" indent="-385763">
              <a:spcBef>
                <a:spcPct val="0"/>
              </a:spcBef>
              <a:buFont typeface="+mj-lt"/>
              <a:buAutoNum type="arabicPeriod"/>
            </a:pPr>
            <a:endParaRPr lang="en-US" altLang="zh-CN" sz="2800" dirty="0"/>
          </a:p>
          <a:p>
            <a:pPr marL="385763" indent="-385763">
              <a:spcBef>
                <a:spcPct val="0"/>
              </a:spcBef>
              <a:buFont typeface="+mj-lt"/>
              <a:buAutoNum type="arabicPeriod"/>
            </a:pPr>
            <a:r>
              <a:rPr lang="en-US" altLang="zh-CN" sz="2800" dirty="0"/>
              <a:t>Learn to set goals and make decisions together              </a:t>
            </a:r>
            <a:r>
              <a:rPr lang="zh-CN" altLang="en-US" sz="2800" dirty="0"/>
              <a:t>学习定目标、做决定</a:t>
            </a:r>
          </a:p>
          <a:p>
            <a:pPr marL="385763" indent="-385763">
              <a:spcBef>
                <a:spcPct val="0"/>
              </a:spcBef>
              <a:buFont typeface="+mj-lt"/>
              <a:buAutoNum type="arabicPeriod"/>
            </a:pPr>
            <a:endParaRPr lang="zh-CN" altLang="en-US" sz="2800" dirty="0"/>
          </a:p>
          <a:p>
            <a:pPr marL="385763" indent="-385763">
              <a:spcBef>
                <a:spcPct val="0"/>
              </a:spcBef>
              <a:buFont typeface="+mj-lt"/>
              <a:buAutoNum type="arabicPeriod"/>
            </a:pPr>
            <a:r>
              <a:rPr lang="en-US" altLang="zh-CN" sz="2800" dirty="0"/>
              <a:t>Have a different relationship with parents while respecting and loving them  </a:t>
            </a:r>
            <a:r>
              <a:rPr lang="zh-CN" altLang="en-US" sz="2800" dirty="0"/>
              <a:t>孝敬父母</a:t>
            </a:r>
          </a:p>
          <a:p>
            <a:pPr marL="385763" indent="-385763">
              <a:spcBef>
                <a:spcPct val="0"/>
              </a:spcBef>
              <a:buFont typeface="+mj-lt"/>
              <a:buAutoNum type="arabicPeriod"/>
            </a:pPr>
            <a:endParaRPr lang="zh-CN" altLang="en-US" sz="2800" dirty="0"/>
          </a:p>
          <a:p>
            <a:pPr marL="385763" indent="-385763">
              <a:spcBef>
                <a:spcPct val="0"/>
              </a:spcBef>
              <a:buFont typeface="+mj-lt"/>
              <a:buAutoNum type="arabicPeriod"/>
            </a:pPr>
            <a:endParaRPr lang="zh-CN" altLang="en-US" sz="2800" b="1" dirty="0">
              <a:ea typeface="宋体" panose="02010600030101010101" pitchFamily="2" charset="-122"/>
            </a:endParaRPr>
          </a:p>
        </p:txBody>
      </p:sp>
    </p:spTree>
    <p:extLst>
      <p:ext uri="{BB962C8B-B14F-4D97-AF65-F5344CB8AC3E}">
        <p14:creationId xmlns:p14="http://schemas.microsoft.com/office/powerpoint/2010/main" val="1692052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 calcmode="lin" valueType="num">
                                      <p:cBhvr>
                                        <p:cTn id="7" dur="500" fill="hold"/>
                                        <p:tgtEl>
                                          <p:spTgt spid="41986">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41986">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41986">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419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41986">
                                            <p:txEl>
                                              <p:pRg st="2" end="2"/>
                                            </p:txEl>
                                          </p:spTgt>
                                        </p:tgtEl>
                                        <p:attrNameLst>
                                          <p:attrName>style.visibility</p:attrName>
                                        </p:attrNameLst>
                                      </p:cBhvr>
                                      <p:to>
                                        <p:strVal val="visible"/>
                                      </p:to>
                                    </p:set>
                                    <p:anim calcmode="lin" valueType="num">
                                      <p:cBhvr>
                                        <p:cTn id="15" dur="500" fill="hold"/>
                                        <p:tgtEl>
                                          <p:spTgt spid="41986">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41986">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41986">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4198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41986">
                                            <p:txEl>
                                              <p:pRg st="4" end="4"/>
                                            </p:txEl>
                                          </p:spTgt>
                                        </p:tgtEl>
                                        <p:attrNameLst>
                                          <p:attrName>style.visibility</p:attrName>
                                        </p:attrNameLst>
                                      </p:cBhvr>
                                      <p:to>
                                        <p:strVal val="visible"/>
                                      </p:to>
                                    </p:set>
                                    <p:anim calcmode="lin" valueType="num">
                                      <p:cBhvr>
                                        <p:cTn id="23" dur="500" fill="hold"/>
                                        <p:tgtEl>
                                          <p:spTgt spid="41986">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41986">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41986">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4198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41986">
                                            <p:txEl>
                                              <p:pRg st="6" end="6"/>
                                            </p:txEl>
                                          </p:spTgt>
                                        </p:tgtEl>
                                        <p:attrNameLst>
                                          <p:attrName>style.visibility</p:attrName>
                                        </p:attrNameLst>
                                      </p:cBhvr>
                                      <p:to>
                                        <p:strVal val="visible"/>
                                      </p:to>
                                    </p:set>
                                    <p:anim calcmode="lin" valueType="num">
                                      <p:cBhvr>
                                        <p:cTn id="31" dur="500" fill="hold"/>
                                        <p:tgtEl>
                                          <p:spTgt spid="41986">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41986">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41986">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4198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41986">
                                            <p:txEl>
                                              <p:pRg st="8" end="8"/>
                                            </p:txEl>
                                          </p:spTgt>
                                        </p:tgtEl>
                                        <p:attrNameLst>
                                          <p:attrName>style.visibility</p:attrName>
                                        </p:attrNameLst>
                                      </p:cBhvr>
                                      <p:to>
                                        <p:strVal val="visible"/>
                                      </p:to>
                                    </p:set>
                                    <p:anim calcmode="lin" valueType="num">
                                      <p:cBhvr>
                                        <p:cTn id="39" dur="500" fill="hold"/>
                                        <p:tgtEl>
                                          <p:spTgt spid="41986">
                                            <p:txEl>
                                              <p:pRg st="8" end="8"/>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41986">
                                            <p:txEl>
                                              <p:pRg st="8" end="8"/>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41986">
                                            <p:txEl>
                                              <p:pRg st="8" end="8"/>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4198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uiExpand="1"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152206" y="172047"/>
            <a:ext cx="6390375" cy="917013"/>
          </a:xfrm>
        </p:spPr>
        <p:txBody>
          <a:bodyPr>
            <a:normAutofit/>
          </a:bodyPr>
          <a:lstStyle/>
          <a:p>
            <a:pPr algn="ctr"/>
            <a:r>
              <a:rPr lang="en-US" sz="4000" u="sng" dirty="0" smtClean="0">
                <a:solidFill>
                  <a:schemeClr val="bg1"/>
                </a:solidFill>
              </a:rPr>
              <a:t>Unity Candle Example</a:t>
            </a:r>
            <a:endParaRPr lang="en-US" sz="4000" u="sng"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197" y="1917192"/>
            <a:ext cx="902750" cy="2420346"/>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4086" y="1928916"/>
            <a:ext cx="902750" cy="2420346"/>
          </a:xfrm>
          <a:prstGeom prst="rect">
            <a:avLst/>
          </a:prstGeom>
        </p:spPr>
      </p:pic>
      <p:sp>
        <p:nvSpPr>
          <p:cNvPr id="2" name="TextBox 1"/>
          <p:cNvSpPr txBox="1"/>
          <p:nvPr/>
        </p:nvSpPr>
        <p:spPr>
          <a:xfrm>
            <a:off x="2107750" y="4349262"/>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grpSp>
        <p:nvGrpSpPr>
          <p:cNvPr id="3" name="Group 2"/>
          <p:cNvGrpSpPr/>
          <p:nvPr/>
        </p:nvGrpSpPr>
        <p:grpSpPr>
          <a:xfrm>
            <a:off x="3819319" y="3153508"/>
            <a:ext cx="799574" cy="1576809"/>
            <a:chOff x="3819319" y="3153508"/>
            <a:chExt cx="799574" cy="1576809"/>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8116" y="3153508"/>
              <a:ext cx="445997" cy="1195754"/>
            </a:xfrm>
            <a:prstGeom prst="rect">
              <a:avLst/>
            </a:prstGeom>
          </p:spPr>
        </p:pic>
        <p:sp>
          <p:nvSpPr>
            <p:cNvPr id="9" name="TextBox 8"/>
            <p:cNvSpPr txBox="1"/>
            <p:nvPr/>
          </p:nvSpPr>
          <p:spPr>
            <a:xfrm>
              <a:off x="3819319" y="4360985"/>
              <a:ext cx="799574" cy="369332"/>
            </a:xfrm>
            <a:prstGeom prst="rect">
              <a:avLst/>
            </a:prstGeom>
            <a:noFill/>
          </p:spPr>
          <p:txBody>
            <a:bodyPr wrap="square" rtlCol="0">
              <a:spAutoFit/>
            </a:bodyPr>
            <a:lstStyle/>
            <a:p>
              <a:pPr algn="ctr"/>
              <a:r>
                <a:rPr lang="en-US" b="1" dirty="0" smtClean="0">
                  <a:solidFill>
                    <a:schemeClr val="bg1"/>
                  </a:solidFill>
                </a:rPr>
                <a:t>Boy</a:t>
              </a:r>
              <a:endParaRPr lang="en-US" b="1" dirty="0">
                <a:solidFill>
                  <a:schemeClr val="bg1"/>
                </a:solidFill>
              </a:endParaRPr>
            </a:p>
          </p:txBody>
        </p:sp>
      </p:gr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8374" y="1917193"/>
            <a:ext cx="902750" cy="2420346"/>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7263" y="1928917"/>
            <a:ext cx="902750" cy="2420346"/>
          </a:xfrm>
          <a:prstGeom prst="rect">
            <a:avLst/>
          </a:prstGeom>
        </p:spPr>
      </p:pic>
      <p:sp>
        <p:nvSpPr>
          <p:cNvPr id="13" name="TextBox 12"/>
          <p:cNvSpPr txBox="1"/>
          <p:nvPr/>
        </p:nvSpPr>
        <p:spPr>
          <a:xfrm>
            <a:off x="9000927" y="4349263"/>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grpSp>
        <p:nvGrpSpPr>
          <p:cNvPr id="15" name="Group 14"/>
          <p:cNvGrpSpPr/>
          <p:nvPr/>
        </p:nvGrpSpPr>
        <p:grpSpPr>
          <a:xfrm>
            <a:off x="7910679" y="3153507"/>
            <a:ext cx="764395" cy="1576811"/>
            <a:chOff x="7910679" y="3153507"/>
            <a:chExt cx="764395" cy="1576811"/>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5585" y="3153507"/>
              <a:ext cx="445997" cy="1195755"/>
            </a:xfrm>
            <a:prstGeom prst="rect">
              <a:avLst/>
            </a:prstGeom>
          </p:spPr>
        </p:pic>
        <p:sp>
          <p:nvSpPr>
            <p:cNvPr id="14" name="TextBox 13"/>
            <p:cNvSpPr txBox="1"/>
            <p:nvPr/>
          </p:nvSpPr>
          <p:spPr>
            <a:xfrm>
              <a:off x="7910679" y="4360986"/>
              <a:ext cx="764395" cy="369332"/>
            </a:xfrm>
            <a:prstGeom prst="rect">
              <a:avLst/>
            </a:prstGeom>
            <a:noFill/>
          </p:spPr>
          <p:txBody>
            <a:bodyPr wrap="square" rtlCol="0">
              <a:spAutoFit/>
            </a:bodyPr>
            <a:lstStyle/>
            <a:p>
              <a:pPr algn="ctr"/>
              <a:r>
                <a:rPr lang="en-US" b="1" dirty="0" smtClean="0">
                  <a:solidFill>
                    <a:schemeClr val="bg1"/>
                  </a:solidFill>
                </a:rPr>
                <a:t>Girl</a:t>
              </a:r>
              <a:endParaRPr lang="en-US" b="1" dirty="0">
                <a:solidFill>
                  <a:schemeClr val="bg1"/>
                </a:solidFill>
              </a:endParaRPr>
            </a:p>
          </p:txBody>
        </p:sp>
      </p:grpSp>
      <p:sp>
        <p:nvSpPr>
          <p:cNvPr id="16" name="Oval 15"/>
          <p:cNvSpPr/>
          <p:nvPr/>
        </p:nvSpPr>
        <p:spPr>
          <a:xfrm>
            <a:off x="1705511"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652536"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661778" y="5250095"/>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19" name="TextBox 18"/>
          <p:cNvSpPr txBox="1"/>
          <p:nvPr/>
        </p:nvSpPr>
        <p:spPr>
          <a:xfrm>
            <a:off x="8621033" y="5243146"/>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Tree>
    <p:extLst>
      <p:ext uri="{BB962C8B-B14F-4D97-AF65-F5344CB8AC3E}">
        <p14:creationId xmlns:p14="http://schemas.microsoft.com/office/powerpoint/2010/main" val="4258681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down)">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p:cTn id="15" dur="500" fill="hold"/>
                                        <p:tgtEl>
                                          <p:spTgt spid="17"/>
                                        </p:tgtEl>
                                        <p:attrNameLst>
                                          <p:attrName>ppt_w</p:attrName>
                                        </p:attrNameLst>
                                      </p:cBhvr>
                                      <p:tavLst>
                                        <p:tav tm="0">
                                          <p:val>
                                            <p:fltVal val="0"/>
                                          </p:val>
                                        </p:tav>
                                        <p:tav tm="100000">
                                          <p:val>
                                            <p:strVal val="#ppt_w"/>
                                          </p:val>
                                        </p:tav>
                                      </p:tavLst>
                                    </p:anim>
                                    <p:anim calcmode="lin" valueType="num">
                                      <p:cBhvr>
                                        <p:cTn id="16" dur="500" fill="hold"/>
                                        <p:tgtEl>
                                          <p:spTgt spid="17"/>
                                        </p:tgtEl>
                                        <p:attrNameLst>
                                          <p:attrName>ppt_h</p:attrName>
                                        </p:attrNameLst>
                                      </p:cBhvr>
                                      <p:tavLst>
                                        <p:tav tm="0">
                                          <p:val>
                                            <p:fltVal val="0"/>
                                          </p:val>
                                        </p:tav>
                                        <p:tav tm="100000">
                                          <p:val>
                                            <p:strVal val="#ppt_h"/>
                                          </p:val>
                                        </p:tav>
                                      </p:tavLst>
                                    </p:anim>
                                    <p:animEffect transition="in" filter="fade">
                                      <p:cBhvr>
                                        <p:cTn id="17" dur="500"/>
                                        <p:tgtEl>
                                          <p:spTgt spid="17"/>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p:cTn id="20" dur="500" fill="hold"/>
                                        <p:tgtEl>
                                          <p:spTgt spid="16"/>
                                        </p:tgtEl>
                                        <p:attrNameLst>
                                          <p:attrName>ppt_w</p:attrName>
                                        </p:attrNameLst>
                                      </p:cBhvr>
                                      <p:tavLst>
                                        <p:tav tm="0">
                                          <p:val>
                                            <p:fltVal val="0"/>
                                          </p:val>
                                        </p:tav>
                                        <p:tav tm="100000">
                                          <p:val>
                                            <p:strVal val="#ppt_w"/>
                                          </p:val>
                                        </p:tav>
                                      </p:tavLst>
                                    </p:anim>
                                    <p:anim calcmode="lin" valueType="num">
                                      <p:cBhvr>
                                        <p:cTn id="21" dur="500" fill="hold"/>
                                        <p:tgtEl>
                                          <p:spTgt spid="16"/>
                                        </p:tgtEl>
                                        <p:attrNameLst>
                                          <p:attrName>ppt_h</p:attrName>
                                        </p:attrNameLst>
                                      </p:cBhvr>
                                      <p:tavLst>
                                        <p:tav tm="0">
                                          <p:val>
                                            <p:fltVal val="0"/>
                                          </p:val>
                                        </p:tav>
                                        <p:tav tm="100000">
                                          <p:val>
                                            <p:strVal val="#ppt_h"/>
                                          </p:val>
                                        </p:tav>
                                      </p:tavLst>
                                    </p:anim>
                                    <p:animEffect transition="in" filter="fade">
                                      <p:cBhvr>
                                        <p:cTn id="22" dur="500"/>
                                        <p:tgtEl>
                                          <p:spTgt spid="16"/>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p:cTn id="25" dur="500" fill="hold"/>
                                        <p:tgtEl>
                                          <p:spTgt spid="18"/>
                                        </p:tgtEl>
                                        <p:attrNameLst>
                                          <p:attrName>ppt_w</p:attrName>
                                        </p:attrNameLst>
                                      </p:cBhvr>
                                      <p:tavLst>
                                        <p:tav tm="0">
                                          <p:val>
                                            <p:fltVal val="0"/>
                                          </p:val>
                                        </p:tav>
                                        <p:tav tm="100000">
                                          <p:val>
                                            <p:strVal val="#ppt_w"/>
                                          </p:val>
                                        </p:tav>
                                      </p:tavLst>
                                    </p:anim>
                                    <p:anim calcmode="lin" valueType="num">
                                      <p:cBhvr>
                                        <p:cTn id="26" dur="500" fill="hold"/>
                                        <p:tgtEl>
                                          <p:spTgt spid="18"/>
                                        </p:tgtEl>
                                        <p:attrNameLst>
                                          <p:attrName>ppt_h</p:attrName>
                                        </p:attrNameLst>
                                      </p:cBhvr>
                                      <p:tavLst>
                                        <p:tav tm="0">
                                          <p:val>
                                            <p:fltVal val="0"/>
                                          </p:val>
                                        </p:tav>
                                        <p:tav tm="100000">
                                          <p:val>
                                            <p:strVal val="#ppt_h"/>
                                          </p:val>
                                        </p:tav>
                                      </p:tavLst>
                                    </p:anim>
                                    <p:animEffect transition="in" filter="fade">
                                      <p:cBhvr>
                                        <p:cTn id="27" dur="500"/>
                                        <p:tgtEl>
                                          <p:spTgt spid="18"/>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 calcmode="lin" valueType="num">
                                      <p:cBhvr>
                                        <p:cTn id="30" dur="500" fill="hold"/>
                                        <p:tgtEl>
                                          <p:spTgt spid="19"/>
                                        </p:tgtEl>
                                        <p:attrNameLst>
                                          <p:attrName>ppt_w</p:attrName>
                                        </p:attrNameLst>
                                      </p:cBhvr>
                                      <p:tavLst>
                                        <p:tav tm="0">
                                          <p:val>
                                            <p:fltVal val="0"/>
                                          </p:val>
                                        </p:tav>
                                        <p:tav tm="100000">
                                          <p:val>
                                            <p:strVal val="#ppt_w"/>
                                          </p:val>
                                        </p:tav>
                                      </p:tavLst>
                                    </p:anim>
                                    <p:anim calcmode="lin" valueType="num">
                                      <p:cBhvr>
                                        <p:cTn id="31" dur="500" fill="hold"/>
                                        <p:tgtEl>
                                          <p:spTgt spid="19"/>
                                        </p:tgtEl>
                                        <p:attrNameLst>
                                          <p:attrName>ppt_h</p:attrName>
                                        </p:attrNameLst>
                                      </p:cBhvr>
                                      <p:tavLst>
                                        <p:tav tm="0">
                                          <p:val>
                                            <p:fltVal val="0"/>
                                          </p:val>
                                        </p:tav>
                                        <p:tav tm="100000">
                                          <p:val>
                                            <p:strVal val="#ppt_h"/>
                                          </p:val>
                                        </p:tav>
                                      </p:tavLst>
                                    </p:anim>
                                    <p:animEffect transition="in" filter="fade">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152206" y="172047"/>
            <a:ext cx="6390375" cy="917013"/>
          </a:xfrm>
        </p:spPr>
        <p:txBody>
          <a:bodyPr>
            <a:normAutofit/>
          </a:bodyPr>
          <a:lstStyle/>
          <a:p>
            <a:pPr algn="ctr"/>
            <a:r>
              <a:rPr lang="en-US" sz="4000" u="sng" dirty="0" smtClean="0">
                <a:solidFill>
                  <a:schemeClr val="bg1"/>
                </a:solidFill>
              </a:rPr>
              <a:t>Unity Candle Example</a:t>
            </a:r>
            <a:endParaRPr lang="en-US" sz="4000" u="sng"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197" y="1917192"/>
            <a:ext cx="902750" cy="2420346"/>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4086" y="1928916"/>
            <a:ext cx="902750" cy="2420346"/>
          </a:xfrm>
          <a:prstGeom prst="rect">
            <a:avLst/>
          </a:prstGeom>
        </p:spPr>
      </p:pic>
      <p:sp>
        <p:nvSpPr>
          <p:cNvPr id="2" name="TextBox 1"/>
          <p:cNvSpPr txBox="1"/>
          <p:nvPr/>
        </p:nvSpPr>
        <p:spPr>
          <a:xfrm>
            <a:off x="2107750" y="4349262"/>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grpSp>
        <p:nvGrpSpPr>
          <p:cNvPr id="3" name="Group 2"/>
          <p:cNvGrpSpPr/>
          <p:nvPr/>
        </p:nvGrpSpPr>
        <p:grpSpPr>
          <a:xfrm>
            <a:off x="3819319" y="3153508"/>
            <a:ext cx="799574" cy="1576809"/>
            <a:chOff x="3819319" y="3153508"/>
            <a:chExt cx="799574" cy="1576809"/>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8116" y="3153508"/>
              <a:ext cx="445997" cy="1195754"/>
            </a:xfrm>
            <a:prstGeom prst="rect">
              <a:avLst/>
            </a:prstGeom>
          </p:spPr>
        </p:pic>
        <p:sp>
          <p:nvSpPr>
            <p:cNvPr id="9" name="TextBox 8"/>
            <p:cNvSpPr txBox="1"/>
            <p:nvPr/>
          </p:nvSpPr>
          <p:spPr>
            <a:xfrm>
              <a:off x="3819319" y="4360985"/>
              <a:ext cx="799574" cy="369332"/>
            </a:xfrm>
            <a:prstGeom prst="rect">
              <a:avLst/>
            </a:prstGeom>
            <a:noFill/>
          </p:spPr>
          <p:txBody>
            <a:bodyPr wrap="square" rtlCol="0">
              <a:spAutoFit/>
            </a:bodyPr>
            <a:lstStyle/>
            <a:p>
              <a:pPr algn="ctr"/>
              <a:r>
                <a:rPr lang="en-US" b="1" dirty="0" smtClean="0">
                  <a:solidFill>
                    <a:schemeClr val="bg1"/>
                  </a:solidFill>
                </a:rPr>
                <a:t>Boy</a:t>
              </a:r>
              <a:endParaRPr lang="en-US" b="1" dirty="0">
                <a:solidFill>
                  <a:schemeClr val="bg1"/>
                </a:solidFill>
              </a:endParaRPr>
            </a:p>
          </p:txBody>
        </p:sp>
      </p:grpSp>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4346" y="1942084"/>
            <a:ext cx="902750" cy="2420346"/>
          </a:xfrm>
          <a:prstGeom prst="rect">
            <a:avLst/>
          </a:prstGeom>
        </p:spPr>
      </p:pic>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8374" y="1917193"/>
            <a:ext cx="902750" cy="2420346"/>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7263" y="1928917"/>
            <a:ext cx="902750" cy="2420346"/>
          </a:xfrm>
          <a:prstGeom prst="rect">
            <a:avLst/>
          </a:prstGeom>
        </p:spPr>
      </p:pic>
      <p:sp>
        <p:nvSpPr>
          <p:cNvPr id="13" name="TextBox 12"/>
          <p:cNvSpPr txBox="1"/>
          <p:nvPr/>
        </p:nvSpPr>
        <p:spPr>
          <a:xfrm>
            <a:off x="9000927" y="4349263"/>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grpSp>
        <p:nvGrpSpPr>
          <p:cNvPr id="15" name="Group 14"/>
          <p:cNvGrpSpPr/>
          <p:nvPr/>
        </p:nvGrpSpPr>
        <p:grpSpPr>
          <a:xfrm>
            <a:off x="7910679" y="3153507"/>
            <a:ext cx="764395" cy="1576811"/>
            <a:chOff x="7910679" y="3153507"/>
            <a:chExt cx="764395" cy="1576811"/>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5585" y="3153507"/>
              <a:ext cx="445997" cy="1195755"/>
            </a:xfrm>
            <a:prstGeom prst="rect">
              <a:avLst/>
            </a:prstGeom>
          </p:spPr>
        </p:pic>
        <p:sp>
          <p:nvSpPr>
            <p:cNvPr id="14" name="TextBox 13"/>
            <p:cNvSpPr txBox="1"/>
            <p:nvPr/>
          </p:nvSpPr>
          <p:spPr>
            <a:xfrm>
              <a:off x="7910679" y="4360986"/>
              <a:ext cx="764395" cy="369332"/>
            </a:xfrm>
            <a:prstGeom prst="rect">
              <a:avLst/>
            </a:prstGeom>
            <a:noFill/>
          </p:spPr>
          <p:txBody>
            <a:bodyPr wrap="square" rtlCol="0">
              <a:spAutoFit/>
            </a:bodyPr>
            <a:lstStyle/>
            <a:p>
              <a:pPr algn="ctr"/>
              <a:r>
                <a:rPr lang="en-US" b="1" dirty="0" smtClean="0">
                  <a:solidFill>
                    <a:schemeClr val="bg1"/>
                  </a:solidFill>
                </a:rPr>
                <a:t>Girl</a:t>
              </a:r>
              <a:endParaRPr lang="en-US" b="1" dirty="0">
                <a:solidFill>
                  <a:schemeClr val="bg1"/>
                </a:solidFill>
              </a:endParaRPr>
            </a:p>
          </p:txBody>
        </p:sp>
      </p:gr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0555" y="1942084"/>
            <a:ext cx="902750" cy="2420346"/>
          </a:xfrm>
          <a:prstGeom prst="rect">
            <a:avLst/>
          </a:prstGeom>
        </p:spPr>
      </p:pic>
      <p:sp>
        <p:nvSpPr>
          <p:cNvPr id="18" name="TextBox 17"/>
          <p:cNvSpPr txBox="1"/>
          <p:nvPr/>
        </p:nvSpPr>
        <p:spPr>
          <a:xfrm>
            <a:off x="2661778" y="5250095"/>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19" name="TextBox 18"/>
          <p:cNvSpPr txBox="1"/>
          <p:nvPr/>
        </p:nvSpPr>
        <p:spPr>
          <a:xfrm>
            <a:off x="8621033" y="5243146"/>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22" name="TextBox 21"/>
          <p:cNvSpPr txBox="1"/>
          <p:nvPr/>
        </p:nvSpPr>
        <p:spPr>
          <a:xfrm>
            <a:off x="7910555" y="4351493"/>
            <a:ext cx="1138835" cy="369332"/>
          </a:xfrm>
          <a:prstGeom prst="rect">
            <a:avLst/>
          </a:prstGeom>
          <a:solidFill>
            <a:schemeClr val="tx1"/>
          </a:solidFill>
        </p:spPr>
        <p:txBody>
          <a:bodyPr wrap="square" rtlCol="0">
            <a:spAutoFit/>
          </a:bodyPr>
          <a:lstStyle/>
          <a:p>
            <a:pPr algn="ctr"/>
            <a:r>
              <a:rPr lang="en-US" b="1" dirty="0" smtClean="0">
                <a:solidFill>
                  <a:schemeClr val="bg1"/>
                </a:solidFill>
              </a:rPr>
              <a:t>Woman</a:t>
            </a:r>
            <a:endParaRPr lang="en-US" b="1" dirty="0">
              <a:solidFill>
                <a:schemeClr val="bg1"/>
              </a:solidFill>
            </a:endParaRPr>
          </a:p>
        </p:txBody>
      </p:sp>
      <p:sp>
        <p:nvSpPr>
          <p:cNvPr id="23" name="TextBox 22"/>
          <p:cNvSpPr txBox="1"/>
          <p:nvPr/>
        </p:nvSpPr>
        <p:spPr>
          <a:xfrm>
            <a:off x="3819319" y="4359142"/>
            <a:ext cx="799574" cy="369332"/>
          </a:xfrm>
          <a:prstGeom prst="rect">
            <a:avLst/>
          </a:prstGeom>
          <a:solidFill>
            <a:schemeClr val="tx1"/>
          </a:solidFill>
        </p:spPr>
        <p:txBody>
          <a:bodyPr wrap="square" rtlCol="0">
            <a:spAutoFit/>
          </a:bodyPr>
          <a:lstStyle/>
          <a:p>
            <a:pPr algn="ctr"/>
            <a:r>
              <a:rPr lang="en-US" b="1" dirty="0" smtClean="0">
                <a:solidFill>
                  <a:schemeClr val="bg1"/>
                </a:solidFill>
              </a:rPr>
              <a:t>Man</a:t>
            </a:r>
            <a:endParaRPr lang="en-US" b="1" dirty="0">
              <a:solidFill>
                <a:schemeClr val="bg1"/>
              </a:solidFill>
            </a:endParaRPr>
          </a:p>
        </p:txBody>
      </p:sp>
      <p:sp>
        <p:nvSpPr>
          <p:cNvPr id="16" name="Oval 15"/>
          <p:cNvSpPr/>
          <p:nvPr/>
        </p:nvSpPr>
        <p:spPr>
          <a:xfrm>
            <a:off x="1705511"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652536"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68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par>
                                <p:cTn id="8" presetID="22" presetClass="entr" presetSubtype="4"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wipe(down)">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152206" y="172047"/>
            <a:ext cx="6390375" cy="917013"/>
          </a:xfrm>
        </p:spPr>
        <p:txBody>
          <a:bodyPr>
            <a:normAutofit/>
          </a:bodyPr>
          <a:lstStyle/>
          <a:p>
            <a:pPr algn="ctr"/>
            <a:r>
              <a:rPr lang="en-US" sz="4000" u="sng" dirty="0" smtClean="0">
                <a:solidFill>
                  <a:schemeClr val="bg1"/>
                </a:solidFill>
              </a:rPr>
              <a:t>Unity Candle Example</a:t>
            </a:r>
            <a:endParaRPr lang="en-US" sz="4000" u="sng"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197" y="1917192"/>
            <a:ext cx="902750" cy="2420346"/>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4086" y="1928916"/>
            <a:ext cx="902750" cy="2420346"/>
          </a:xfrm>
          <a:prstGeom prst="rect">
            <a:avLst/>
          </a:prstGeom>
        </p:spPr>
      </p:pic>
      <p:sp>
        <p:nvSpPr>
          <p:cNvPr id="2" name="TextBox 1"/>
          <p:cNvSpPr txBox="1"/>
          <p:nvPr/>
        </p:nvSpPr>
        <p:spPr>
          <a:xfrm>
            <a:off x="2107750" y="4349262"/>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8374" y="1917193"/>
            <a:ext cx="902750" cy="2420346"/>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7263" y="1928917"/>
            <a:ext cx="902750" cy="2420346"/>
          </a:xfrm>
          <a:prstGeom prst="rect">
            <a:avLst/>
          </a:prstGeom>
        </p:spPr>
      </p:pic>
      <p:sp>
        <p:nvSpPr>
          <p:cNvPr id="13" name="TextBox 12"/>
          <p:cNvSpPr txBox="1"/>
          <p:nvPr/>
        </p:nvSpPr>
        <p:spPr>
          <a:xfrm>
            <a:off x="9000927" y="4349263"/>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sp>
        <p:nvSpPr>
          <p:cNvPr id="18" name="TextBox 17"/>
          <p:cNvSpPr txBox="1"/>
          <p:nvPr/>
        </p:nvSpPr>
        <p:spPr>
          <a:xfrm>
            <a:off x="2661778" y="5250095"/>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19" name="TextBox 18"/>
          <p:cNvSpPr txBox="1"/>
          <p:nvPr/>
        </p:nvSpPr>
        <p:spPr>
          <a:xfrm>
            <a:off x="8621033" y="5243146"/>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grpSp>
        <p:nvGrpSpPr>
          <p:cNvPr id="24" name="Group 23"/>
          <p:cNvGrpSpPr/>
          <p:nvPr/>
        </p:nvGrpSpPr>
        <p:grpSpPr>
          <a:xfrm>
            <a:off x="7887334" y="1952361"/>
            <a:ext cx="1138835" cy="2778741"/>
            <a:chOff x="7910555" y="1942084"/>
            <a:chExt cx="1138835" cy="2778741"/>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0555" y="1942084"/>
              <a:ext cx="902750" cy="2420346"/>
            </a:xfrm>
            <a:prstGeom prst="rect">
              <a:avLst/>
            </a:prstGeom>
          </p:spPr>
        </p:pic>
        <p:sp>
          <p:nvSpPr>
            <p:cNvPr id="22" name="TextBox 21"/>
            <p:cNvSpPr txBox="1"/>
            <p:nvPr/>
          </p:nvSpPr>
          <p:spPr>
            <a:xfrm>
              <a:off x="7910555" y="4351493"/>
              <a:ext cx="1138835" cy="369332"/>
            </a:xfrm>
            <a:prstGeom prst="rect">
              <a:avLst/>
            </a:prstGeom>
            <a:solidFill>
              <a:schemeClr val="tx1"/>
            </a:solidFill>
          </p:spPr>
          <p:txBody>
            <a:bodyPr wrap="square" rtlCol="0">
              <a:spAutoFit/>
            </a:bodyPr>
            <a:lstStyle/>
            <a:p>
              <a:pPr algn="ctr"/>
              <a:r>
                <a:rPr lang="en-US" b="1" dirty="0" smtClean="0">
                  <a:solidFill>
                    <a:schemeClr val="bg1"/>
                  </a:solidFill>
                </a:rPr>
                <a:t>Woman</a:t>
              </a:r>
              <a:endParaRPr lang="en-US" b="1" dirty="0">
                <a:solidFill>
                  <a:schemeClr val="bg1"/>
                </a:solidFill>
              </a:endParaRPr>
            </a:p>
          </p:txBody>
        </p:sp>
      </p:grpSp>
      <p:grpSp>
        <p:nvGrpSpPr>
          <p:cNvPr id="6" name="Group 5"/>
          <p:cNvGrpSpPr/>
          <p:nvPr/>
        </p:nvGrpSpPr>
        <p:grpSpPr>
          <a:xfrm>
            <a:off x="3802239" y="1932204"/>
            <a:ext cx="902750" cy="2786390"/>
            <a:chOff x="3814346" y="1942084"/>
            <a:chExt cx="902750" cy="2786390"/>
          </a:xfrm>
        </p:grpSpPr>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4346" y="1942084"/>
              <a:ext cx="902750" cy="2420346"/>
            </a:xfrm>
            <a:prstGeom prst="rect">
              <a:avLst/>
            </a:prstGeom>
          </p:spPr>
        </p:pic>
        <p:sp>
          <p:nvSpPr>
            <p:cNvPr id="23" name="TextBox 22"/>
            <p:cNvSpPr txBox="1"/>
            <p:nvPr/>
          </p:nvSpPr>
          <p:spPr>
            <a:xfrm>
              <a:off x="3819319" y="4359142"/>
              <a:ext cx="799574" cy="369332"/>
            </a:xfrm>
            <a:prstGeom prst="rect">
              <a:avLst/>
            </a:prstGeom>
            <a:solidFill>
              <a:schemeClr val="tx1"/>
            </a:solidFill>
          </p:spPr>
          <p:txBody>
            <a:bodyPr wrap="square" rtlCol="0">
              <a:spAutoFit/>
            </a:bodyPr>
            <a:lstStyle/>
            <a:p>
              <a:pPr algn="ctr"/>
              <a:r>
                <a:rPr lang="en-US" b="1" dirty="0" smtClean="0">
                  <a:solidFill>
                    <a:schemeClr val="bg1"/>
                  </a:solidFill>
                </a:rPr>
                <a:t>Man</a:t>
              </a:r>
              <a:endParaRPr lang="en-US" b="1" dirty="0">
                <a:solidFill>
                  <a:schemeClr val="bg1"/>
                </a:solidFill>
              </a:endParaRPr>
            </a:p>
          </p:txBody>
        </p:sp>
      </p:grpSp>
      <p:sp>
        <p:nvSpPr>
          <p:cNvPr id="16" name="Oval 15"/>
          <p:cNvSpPr/>
          <p:nvPr/>
        </p:nvSpPr>
        <p:spPr>
          <a:xfrm>
            <a:off x="1705511"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652536" y="1808252"/>
            <a:ext cx="3236359"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0997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875E-6 -0.00162 L 0.09583 0.00093 " pathEditMode="relative" rAng="0" ptsTypes="AA">
                                      <p:cBhvr>
                                        <p:cTn id="6" dur="2000" fill="hold"/>
                                        <p:tgtEl>
                                          <p:spTgt spid="6"/>
                                        </p:tgtEl>
                                        <p:attrNameLst>
                                          <p:attrName>ppt_x</p:attrName>
                                          <p:attrName>ppt_y</p:attrName>
                                        </p:attrNameLst>
                                      </p:cBhvr>
                                      <p:rCtr x="4792" y="116"/>
                                    </p:animMotion>
                                  </p:childTnLst>
                                </p:cTn>
                              </p:par>
                              <p:par>
                                <p:cTn id="7" presetID="42" presetClass="path" presetSubtype="0" accel="50000" decel="50000" fill="hold" nodeType="withEffect">
                                  <p:stCondLst>
                                    <p:cond delay="0"/>
                                  </p:stCondLst>
                                  <p:childTnLst>
                                    <p:animMotion origin="layout" path="M 2.08333E-7 1.48148E-6 L -0.10781 -0.00023 " pathEditMode="relative" rAng="0" ptsTypes="AA">
                                      <p:cBhvr>
                                        <p:cTn id="8" dur="2000" fill="hold"/>
                                        <p:tgtEl>
                                          <p:spTgt spid="24"/>
                                        </p:tgtEl>
                                        <p:attrNameLst>
                                          <p:attrName>ppt_x</p:attrName>
                                          <p:attrName>ppt_y</p:attrName>
                                        </p:attrNameLst>
                                      </p:cBhvr>
                                      <p:rCtr x="-5391" y="-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152206" y="172047"/>
            <a:ext cx="6390375" cy="917013"/>
          </a:xfrm>
        </p:spPr>
        <p:txBody>
          <a:bodyPr>
            <a:normAutofit/>
          </a:bodyPr>
          <a:lstStyle/>
          <a:p>
            <a:pPr algn="ctr"/>
            <a:r>
              <a:rPr lang="en-US" sz="4000" u="sng" dirty="0" smtClean="0">
                <a:solidFill>
                  <a:schemeClr val="bg1"/>
                </a:solidFill>
              </a:rPr>
              <a:t>Unity Candle Example</a:t>
            </a:r>
            <a:endParaRPr lang="en-US" sz="4000" u="sng" dirty="0">
              <a:solidFill>
                <a:schemeClr val="bg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197" y="1917192"/>
            <a:ext cx="902750" cy="2420346"/>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4086" y="1928916"/>
            <a:ext cx="902750" cy="2420346"/>
          </a:xfrm>
          <a:prstGeom prst="rect">
            <a:avLst/>
          </a:prstGeom>
        </p:spPr>
      </p:pic>
      <p:sp>
        <p:nvSpPr>
          <p:cNvPr id="2" name="TextBox 1"/>
          <p:cNvSpPr txBox="1"/>
          <p:nvPr/>
        </p:nvSpPr>
        <p:spPr>
          <a:xfrm>
            <a:off x="2107750" y="4349262"/>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8374" y="1917193"/>
            <a:ext cx="902750" cy="2420346"/>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7263" y="1928917"/>
            <a:ext cx="902750" cy="2420346"/>
          </a:xfrm>
          <a:prstGeom prst="rect">
            <a:avLst/>
          </a:prstGeom>
        </p:spPr>
      </p:pic>
      <p:sp>
        <p:nvSpPr>
          <p:cNvPr id="13" name="TextBox 12"/>
          <p:cNvSpPr txBox="1"/>
          <p:nvPr/>
        </p:nvSpPr>
        <p:spPr>
          <a:xfrm>
            <a:off x="9000927" y="4349263"/>
            <a:ext cx="1619086" cy="369332"/>
          </a:xfrm>
          <a:prstGeom prst="rect">
            <a:avLst/>
          </a:prstGeom>
          <a:noFill/>
        </p:spPr>
        <p:txBody>
          <a:bodyPr wrap="square" rtlCol="0">
            <a:spAutoFit/>
          </a:bodyPr>
          <a:lstStyle/>
          <a:p>
            <a:r>
              <a:rPr lang="en-US" b="1" dirty="0" smtClean="0">
                <a:solidFill>
                  <a:schemeClr val="bg1"/>
                </a:solidFill>
              </a:rPr>
              <a:t>Mom &amp; Dad</a:t>
            </a:r>
            <a:endParaRPr lang="en-US" b="1" dirty="0">
              <a:solidFill>
                <a:schemeClr val="bg1"/>
              </a:solidFill>
            </a:endParaRPr>
          </a:p>
        </p:txBody>
      </p:sp>
      <p:sp>
        <p:nvSpPr>
          <p:cNvPr id="18" name="TextBox 17"/>
          <p:cNvSpPr txBox="1"/>
          <p:nvPr/>
        </p:nvSpPr>
        <p:spPr>
          <a:xfrm>
            <a:off x="2161034" y="5250095"/>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19" name="TextBox 18"/>
          <p:cNvSpPr txBox="1"/>
          <p:nvPr/>
        </p:nvSpPr>
        <p:spPr>
          <a:xfrm>
            <a:off x="9023809" y="5243146"/>
            <a:ext cx="1352747"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grpSp>
        <p:nvGrpSpPr>
          <p:cNvPr id="24" name="Group 23"/>
          <p:cNvGrpSpPr/>
          <p:nvPr/>
        </p:nvGrpSpPr>
        <p:grpSpPr>
          <a:xfrm>
            <a:off x="6588424" y="1952361"/>
            <a:ext cx="919657" cy="2778741"/>
            <a:chOff x="7910555" y="1942084"/>
            <a:chExt cx="919657" cy="2778741"/>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0555" y="1942084"/>
              <a:ext cx="902750" cy="2420346"/>
            </a:xfrm>
            <a:prstGeom prst="rect">
              <a:avLst/>
            </a:prstGeom>
          </p:spPr>
        </p:pic>
        <p:sp>
          <p:nvSpPr>
            <p:cNvPr id="22" name="TextBox 21"/>
            <p:cNvSpPr txBox="1"/>
            <p:nvPr/>
          </p:nvSpPr>
          <p:spPr>
            <a:xfrm>
              <a:off x="7910555" y="4351493"/>
              <a:ext cx="919657" cy="369332"/>
            </a:xfrm>
            <a:prstGeom prst="rect">
              <a:avLst/>
            </a:prstGeom>
            <a:solidFill>
              <a:schemeClr val="tx1"/>
            </a:solidFill>
          </p:spPr>
          <p:txBody>
            <a:bodyPr wrap="square" rtlCol="0">
              <a:spAutoFit/>
            </a:bodyPr>
            <a:lstStyle/>
            <a:p>
              <a:pPr algn="ctr"/>
              <a:r>
                <a:rPr lang="en-US" b="1" dirty="0" smtClean="0">
                  <a:solidFill>
                    <a:schemeClr val="bg1"/>
                  </a:solidFill>
                </a:rPr>
                <a:t>Me</a:t>
              </a:r>
              <a:endParaRPr lang="en-US" b="1" dirty="0">
                <a:solidFill>
                  <a:schemeClr val="bg1"/>
                </a:solidFill>
              </a:endParaRPr>
            </a:p>
          </p:txBody>
        </p:sp>
      </p:grpSp>
      <p:grpSp>
        <p:nvGrpSpPr>
          <p:cNvPr id="6" name="Group 5"/>
          <p:cNvGrpSpPr/>
          <p:nvPr/>
        </p:nvGrpSpPr>
        <p:grpSpPr>
          <a:xfrm>
            <a:off x="4965316" y="1940638"/>
            <a:ext cx="902750" cy="2786390"/>
            <a:chOff x="3814346" y="1942084"/>
            <a:chExt cx="902750" cy="2786390"/>
          </a:xfrm>
        </p:grpSpPr>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4346" y="1942084"/>
              <a:ext cx="902750" cy="2420346"/>
            </a:xfrm>
            <a:prstGeom prst="rect">
              <a:avLst/>
            </a:prstGeom>
          </p:spPr>
        </p:pic>
        <p:sp>
          <p:nvSpPr>
            <p:cNvPr id="23" name="TextBox 22"/>
            <p:cNvSpPr txBox="1"/>
            <p:nvPr/>
          </p:nvSpPr>
          <p:spPr>
            <a:xfrm>
              <a:off x="3819319" y="4359142"/>
              <a:ext cx="799574" cy="369332"/>
            </a:xfrm>
            <a:prstGeom prst="rect">
              <a:avLst/>
            </a:prstGeom>
            <a:solidFill>
              <a:schemeClr val="tx1"/>
            </a:solidFill>
          </p:spPr>
          <p:txBody>
            <a:bodyPr wrap="square" rtlCol="0">
              <a:spAutoFit/>
            </a:bodyPr>
            <a:lstStyle/>
            <a:p>
              <a:pPr algn="ctr"/>
              <a:r>
                <a:rPr lang="en-US" b="1" dirty="0" smtClean="0">
                  <a:solidFill>
                    <a:schemeClr val="bg1"/>
                  </a:solidFill>
                </a:rPr>
                <a:t>Me</a:t>
              </a:r>
              <a:endParaRPr lang="en-US" b="1" dirty="0">
                <a:solidFill>
                  <a:schemeClr val="bg1"/>
                </a:solidFill>
              </a:endParaRPr>
            </a:p>
          </p:txBody>
        </p:sp>
      </p:grpSp>
      <p:sp>
        <p:nvSpPr>
          <p:cNvPr id="17" name="Oval 16"/>
          <p:cNvSpPr/>
          <p:nvPr/>
        </p:nvSpPr>
        <p:spPr>
          <a:xfrm>
            <a:off x="8419989" y="1808252"/>
            <a:ext cx="2468906"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p:cNvGrpSpPr/>
          <p:nvPr/>
        </p:nvGrpSpPr>
        <p:grpSpPr>
          <a:xfrm>
            <a:off x="4841159" y="2088424"/>
            <a:ext cx="2666922" cy="2269272"/>
            <a:chOff x="4841159" y="2088424"/>
            <a:chExt cx="2666922" cy="2269272"/>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7848" y="2088424"/>
              <a:ext cx="900233" cy="2260838"/>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4841159" y="2096858"/>
              <a:ext cx="1012345" cy="2260838"/>
            </a:xfrm>
            <a:prstGeom prst="rect">
              <a:avLst/>
            </a:prstGeom>
          </p:spPr>
        </p:pic>
      </p:grpSp>
      <p:sp>
        <p:nvSpPr>
          <p:cNvPr id="16" name="Oval 15"/>
          <p:cNvSpPr/>
          <p:nvPr/>
        </p:nvSpPr>
        <p:spPr>
          <a:xfrm>
            <a:off x="1705511" y="1808252"/>
            <a:ext cx="2364993"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5676594" y="1593966"/>
            <a:ext cx="1030014" cy="3178851"/>
            <a:chOff x="5676594" y="1593966"/>
            <a:chExt cx="1030014" cy="3178851"/>
          </a:xfrm>
        </p:grpSpPr>
        <p:pic>
          <p:nvPicPr>
            <p:cNvPr id="27" name="Picture 2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6594" y="1593966"/>
              <a:ext cx="1030014" cy="2761550"/>
            </a:xfrm>
            <a:prstGeom prst="rect">
              <a:avLst/>
            </a:prstGeom>
          </p:spPr>
        </p:pic>
        <p:sp>
          <p:nvSpPr>
            <p:cNvPr id="28" name="TextBox 27"/>
            <p:cNvSpPr txBox="1"/>
            <p:nvPr/>
          </p:nvSpPr>
          <p:spPr>
            <a:xfrm>
              <a:off x="5768224" y="4372707"/>
              <a:ext cx="799574" cy="400110"/>
            </a:xfrm>
            <a:prstGeom prst="rect">
              <a:avLst/>
            </a:prstGeom>
            <a:solidFill>
              <a:schemeClr val="tx1"/>
            </a:solidFill>
          </p:spPr>
          <p:txBody>
            <a:bodyPr wrap="square" rtlCol="0">
              <a:spAutoFit/>
            </a:bodyPr>
            <a:lstStyle/>
            <a:p>
              <a:pPr algn="ctr"/>
              <a:r>
                <a:rPr lang="en-US" sz="2000" b="1" dirty="0">
                  <a:solidFill>
                    <a:schemeClr val="bg1"/>
                  </a:solidFill>
                </a:rPr>
                <a:t>W</a:t>
              </a:r>
              <a:r>
                <a:rPr lang="en-US" sz="2000" b="1" dirty="0" smtClean="0">
                  <a:solidFill>
                    <a:schemeClr val="bg1"/>
                  </a:solidFill>
                </a:rPr>
                <a:t>e</a:t>
              </a:r>
              <a:endParaRPr lang="en-US" sz="2000" b="1" dirty="0">
                <a:solidFill>
                  <a:schemeClr val="bg1"/>
                </a:solidFill>
              </a:endParaRPr>
            </a:p>
          </p:txBody>
        </p:sp>
      </p:grpSp>
      <p:grpSp>
        <p:nvGrpSpPr>
          <p:cNvPr id="9" name="Group 8"/>
          <p:cNvGrpSpPr/>
          <p:nvPr/>
        </p:nvGrpSpPr>
        <p:grpSpPr>
          <a:xfrm>
            <a:off x="4651441" y="1775590"/>
            <a:ext cx="3033627" cy="3841953"/>
            <a:chOff x="4651441" y="1775590"/>
            <a:chExt cx="3033627" cy="3841953"/>
          </a:xfrm>
        </p:grpSpPr>
        <p:sp>
          <p:nvSpPr>
            <p:cNvPr id="29" name="TextBox 28"/>
            <p:cNvSpPr txBox="1"/>
            <p:nvPr/>
          </p:nvSpPr>
          <p:spPr>
            <a:xfrm>
              <a:off x="5415560" y="5217433"/>
              <a:ext cx="1342164" cy="400110"/>
            </a:xfrm>
            <a:prstGeom prst="rect">
              <a:avLst/>
            </a:prstGeom>
            <a:noFill/>
          </p:spPr>
          <p:txBody>
            <a:bodyPr wrap="square" rtlCol="0">
              <a:spAutoFit/>
            </a:bodyPr>
            <a:lstStyle/>
            <a:p>
              <a:pPr algn="ctr"/>
              <a:r>
                <a:rPr lang="en-US" sz="2000" b="1" dirty="0" smtClean="0">
                  <a:solidFill>
                    <a:schemeClr val="bg1"/>
                  </a:solidFill>
                </a:rPr>
                <a:t>Family</a:t>
              </a:r>
              <a:endParaRPr lang="en-US" sz="2000" b="1" dirty="0">
                <a:solidFill>
                  <a:schemeClr val="bg1"/>
                </a:solidFill>
              </a:endParaRPr>
            </a:p>
          </p:txBody>
        </p:sp>
        <p:sp>
          <p:nvSpPr>
            <p:cNvPr id="30" name="Oval 29"/>
            <p:cNvSpPr/>
            <p:nvPr/>
          </p:nvSpPr>
          <p:spPr>
            <a:xfrm>
              <a:off x="4651441" y="1775590"/>
              <a:ext cx="3033627" cy="341102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5349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903140" y="323386"/>
            <a:ext cx="10049373" cy="6166625"/>
          </a:xfrm>
        </p:spPr>
        <p:txBody>
          <a:bodyPr>
            <a:noAutofit/>
          </a:bodyPr>
          <a:lstStyle/>
          <a:p>
            <a:pPr marL="0" indent="0">
              <a:spcBef>
                <a:spcPts val="0"/>
              </a:spcBef>
              <a:spcAft>
                <a:spcPts val="1800"/>
              </a:spcAft>
              <a:buNone/>
            </a:pPr>
            <a:r>
              <a:rPr lang="en-US" altLang="zh-CN" sz="3600" b="1" u="sng" dirty="0"/>
              <a:t>Uniting with each other  </a:t>
            </a:r>
            <a:r>
              <a:rPr lang="zh-CN" altLang="en-US" sz="3600" b="1" u="sng" dirty="0"/>
              <a:t>彼此“连合”</a:t>
            </a:r>
            <a:endParaRPr lang="en-US" altLang="zh-CN" sz="4000" dirty="0"/>
          </a:p>
          <a:p>
            <a:pPr marL="385763" indent="-385763">
              <a:spcBef>
                <a:spcPts val="0"/>
              </a:spcBef>
              <a:spcAft>
                <a:spcPts val="1800"/>
              </a:spcAft>
              <a:buFont typeface="+mj-lt"/>
              <a:buAutoNum type="arabicParenR"/>
            </a:pPr>
            <a:r>
              <a:rPr lang="en-US" altLang="zh-CN" sz="2800" dirty="0" smtClean="0"/>
              <a:t>Strongly </a:t>
            </a:r>
            <a:r>
              <a:rPr lang="en-US" altLang="zh-CN" sz="2800" dirty="0"/>
              <a:t>bound to, </a:t>
            </a:r>
            <a:r>
              <a:rPr lang="en-US" altLang="zh-CN" sz="2800" dirty="0" smtClean="0"/>
              <a:t>adhere </a:t>
            </a:r>
            <a:r>
              <a:rPr lang="en-US" altLang="zh-CN" sz="2800" dirty="0"/>
              <a:t>to, or to remain </a:t>
            </a:r>
            <a:r>
              <a:rPr lang="en-US" altLang="zh-CN" sz="2800" dirty="0" smtClean="0"/>
              <a:t>faithful </a:t>
            </a:r>
            <a:r>
              <a:rPr lang="en-US" altLang="zh-CN" sz="2800" dirty="0"/>
              <a:t>to</a:t>
            </a:r>
            <a:br>
              <a:rPr lang="en-US" altLang="zh-CN" sz="2800" dirty="0"/>
            </a:br>
            <a:r>
              <a:rPr lang="zh-CN" altLang="en-US" sz="2800" dirty="0" smtClean="0"/>
              <a:t>紧密</a:t>
            </a:r>
            <a:r>
              <a:rPr lang="zh-CN" altLang="en-US" sz="2800" dirty="0"/>
              <a:t>结合，</a:t>
            </a:r>
            <a:r>
              <a:rPr lang="zh-CN" altLang="en-US" sz="2800" dirty="0" smtClean="0"/>
              <a:t>忠贞不渝</a:t>
            </a:r>
            <a:endParaRPr lang="en-US" altLang="zh-CN" sz="2800" dirty="0" smtClean="0"/>
          </a:p>
          <a:p>
            <a:pPr marL="385763" indent="-385763">
              <a:spcBef>
                <a:spcPts val="0"/>
              </a:spcBef>
              <a:spcAft>
                <a:spcPts val="1800"/>
              </a:spcAft>
              <a:buFont typeface="+mj-lt"/>
              <a:buAutoNum type="arabicParenR"/>
            </a:pPr>
            <a:r>
              <a:rPr lang="en-US" altLang="zh-CN" sz="2800" dirty="0" smtClean="0"/>
              <a:t>Not </a:t>
            </a:r>
            <a:r>
              <a:rPr lang="en-US" altLang="zh-CN" sz="2800" dirty="0"/>
              <a:t>doubting the </a:t>
            </a:r>
            <a:r>
              <a:rPr lang="en-US" altLang="zh-CN" sz="2800" dirty="0" smtClean="0"/>
              <a:t>person – assuming </a:t>
            </a:r>
            <a:r>
              <a:rPr lang="en-US" altLang="zh-CN" sz="2800" dirty="0"/>
              <a:t>the </a:t>
            </a:r>
            <a:r>
              <a:rPr lang="en-US" altLang="zh-CN" sz="2800" dirty="0" smtClean="0"/>
              <a:t>best intentions</a:t>
            </a:r>
            <a:r>
              <a:rPr lang="en-US" altLang="zh-CN" sz="2800" dirty="0"/>
              <a:t/>
            </a:r>
            <a:br>
              <a:rPr lang="en-US" altLang="zh-CN" sz="2800" dirty="0"/>
            </a:br>
            <a:r>
              <a:rPr lang="zh-CN" altLang="en-US" sz="2800" dirty="0" smtClean="0"/>
              <a:t>不</a:t>
            </a:r>
            <a:r>
              <a:rPr lang="zh-CN" altLang="en-US" sz="2800" dirty="0"/>
              <a:t>怀疑对方，总往最好的方面</a:t>
            </a:r>
            <a:r>
              <a:rPr lang="zh-CN" altLang="en-US" sz="2800" dirty="0" smtClean="0"/>
              <a:t>想</a:t>
            </a:r>
            <a:endParaRPr lang="en-US" altLang="zh-CN" sz="2800" dirty="0" smtClean="0"/>
          </a:p>
          <a:p>
            <a:pPr marL="385763" indent="-385763">
              <a:spcBef>
                <a:spcPts val="0"/>
              </a:spcBef>
              <a:spcAft>
                <a:spcPts val="1800"/>
              </a:spcAft>
              <a:buFont typeface="+mj-lt"/>
              <a:buAutoNum type="arabicParenR"/>
            </a:pPr>
            <a:r>
              <a:rPr lang="en-US" altLang="zh-CN" sz="2800" dirty="0" smtClean="0"/>
              <a:t>Conscious </a:t>
            </a:r>
            <a:r>
              <a:rPr lang="en-US" altLang="zh-CN" sz="2800" dirty="0"/>
              <a:t>decision to </a:t>
            </a:r>
            <a:r>
              <a:rPr lang="en-US" altLang="zh-CN" sz="2800" dirty="0" smtClean="0"/>
              <a:t>protect your </a:t>
            </a:r>
            <a:r>
              <a:rPr lang="en-US" altLang="zh-CN" sz="2800" dirty="0"/>
              <a:t>relationship</a:t>
            </a:r>
            <a:br>
              <a:rPr lang="en-US" altLang="zh-CN" sz="2800" dirty="0"/>
            </a:br>
            <a:r>
              <a:rPr lang="zh-CN" altLang="en-US" sz="2800" dirty="0" smtClean="0"/>
              <a:t>有意识</a:t>
            </a:r>
            <a:r>
              <a:rPr lang="zh-CN" altLang="en-US" sz="2800" dirty="0"/>
              <a:t>地决定捍卫</a:t>
            </a:r>
            <a:r>
              <a:rPr lang="zh-CN" altLang="en-US" sz="2800" dirty="0" smtClean="0"/>
              <a:t>关系</a:t>
            </a:r>
            <a:endParaRPr lang="en-US" altLang="zh-CN" sz="2800" dirty="0" smtClean="0"/>
          </a:p>
          <a:p>
            <a:pPr marL="385763" indent="-385763">
              <a:spcBef>
                <a:spcPts val="0"/>
              </a:spcBef>
              <a:spcAft>
                <a:spcPts val="1800"/>
              </a:spcAft>
              <a:buFont typeface="+mj-lt"/>
              <a:buAutoNum type="arabicParenR"/>
            </a:pPr>
            <a:r>
              <a:rPr lang="en-US" altLang="zh-CN" sz="2800" dirty="0" smtClean="0"/>
              <a:t>Treasure </a:t>
            </a:r>
            <a:r>
              <a:rPr lang="en-US" altLang="zh-CN" sz="2800" dirty="0"/>
              <a:t>and value </a:t>
            </a:r>
            <a:r>
              <a:rPr lang="en-US" altLang="zh-CN" sz="2800" dirty="0" smtClean="0"/>
              <a:t>your relationship </a:t>
            </a:r>
            <a:r>
              <a:rPr lang="en-US" altLang="zh-CN" sz="2800" dirty="0"/>
              <a:t>above all </a:t>
            </a:r>
            <a:r>
              <a:rPr lang="en-US" altLang="zh-CN" sz="2800" dirty="0" smtClean="0"/>
              <a:t>others</a:t>
            </a:r>
            <a:r>
              <a:rPr lang="en-US" altLang="zh-CN" sz="2800" dirty="0"/>
              <a:t/>
            </a:r>
            <a:br>
              <a:rPr lang="en-US" altLang="zh-CN" sz="2800" dirty="0"/>
            </a:br>
            <a:r>
              <a:rPr lang="zh-CN" altLang="en-US" sz="2800" dirty="0" smtClean="0"/>
              <a:t>珍爱</a:t>
            </a:r>
            <a:r>
              <a:rPr lang="zh-CN" altLang="en-US" sz="2800" dirty="0"/>
              <a:t>看重关系，胜过</a:t>
            </a:r>
            <a:r>
              <a:rPr lang="zh-CN" altLang="en-US" sz="2800" dirty="0" smtClean="0"/>
              <a:t>世上一切</a:t>
            </a:r>
            <a:endParaRPr lang="zh-CN" altLang="en-US" sz="2800" dirty="0"/>
          </a:p>
          <a:p>
            <a:pPr marL="385763" indent="-385763">
              <a:spcBef>
                <a:spcPts val="0"/>
              </a:spcBef>
              <a:spcAft>
                <a:spcPts val="1800"/>
              </a:spcAft>
              <a:buFont typeface="+mj-lt"/>
              <a:buAutoNum type="arabicParenR"/>
            </a:pPr>
            <a:endParaRPr lang="zh-CN" altLang="en-US" sz="2800" dirty="0"/>
          </a:p>
          <a:p>
            <a:pPr marL="385763" indent="-385763">
              <a:spcBef>
                <a:spcPts val="0"/>
              </a:spcBef>
              <a:spcAft>
                <a:spcPts val="1800"/>
              </a:spcAft>
              <a:buFont typeface="+mj-lt"/>
              <a:buAutoNum type="arabicParenR"/>
            </a:pPr>
            <a:endParaRPr lang="zh-CN" altLang="en-US" sz="2800" dirty="0"/>
          </a:p>
          <a:p>
            <a:pPr marL="385763" indent="-385763">
              <a:spcBef>
                <a:spcPts val="0"/>
              </a:spcBef>
              <a:spcAft>
                <a:spcPts val="1800"/>
              </a:spcAft>
              <a:buFont typeface="+mj-lt"/>
              <a:buAutoNum type="arabicParenR"/>
            </a:pPr>
            <a:endParaRPr lang="zh-CN" altLang="en-US" sz="2800" dirty="0"/>
          </a:p>
          <a:p>
            <a:pPr marL="385763" indent="-385763">
              <a:spcBef>
                <a:spcPts val="0"/>
              </a:spcBef>
              <a:spcAft>
                <a:spcPts val="1800"/>
              </a:spcAft>
              <a:buFont typeface="+mj-lt"/>
              <a:buAutoNum type="arabicParenR"/>
            </a:pPr>
            <a:endParaRPr lang="zh-CN" altLang="en-US" sz="2800" dirty="0"/>
          </a:p>
        </p:txBody>
      </p:sp>
    </p:spTree>
    <p:extLst>
      <p:ext uri="{BB962C8B-B14F-4D97-AF65-F5344CB8AC3E}">
        <p14:creationId xmlns:p14="http://schemas.microsoft.com/office/powerpoint/2010/main" val="489882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righ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righ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righ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righ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4532" y="78322"/>
            <a:ext cx="6665641" cy="831222"/>
          </a:xfrm>
        </p:spPr>
        <p:txBody>
          <a:bodyPr>
            <a:normAutofit/>
          </a:bodyPr>
          <a:lstStyle/>
          <a:p>
            <a:pPr algn="ctr"/>
            <a:r>
              <a:rPr lang="en-US" b="1" u="sng" dirty="0" smtClean="0"/>
              <a:t>Becoming One </a:t>
            </a:r>
            <a:r>
              <a:rPr lang="zh-CN" altLang="en-US" b="1" u="sng" dirty="0" smtClean="0"/>
              <a:t>合而为一</a:t>
            </a:r>
            <a:endParaRPr lang="en-US" b="1" u="sng" dirty="0"/>
          </a:p>
        </p:txBody>
      </p:sp>
      <p:sp>
        <p:nvSpPr>
          <p:cNvPr id="4" name="Content Placeholder 3"/>
          <p:cNvSpPr>
            <a:spLocks noGrp="1"/>
          </p:cNvSpPr>
          <p:nvPr>
            <p:ph idx="1"/>
          </p:nvPr>
        </p:nvSpPr>
        <p:spPr>
          <a:xfrm>
            <a:off x="1522206" y="771359"/>
            <a:ext cx="10210800" cy="4796352"/>
          </a:xfrm>
        </p:spPr>
        <p:txBody>
          <a:bodyPr>
            <a:normAutofit/>
          </a:bodyPr>
          <a:lstStyle/>
          <a:p>
            <a:r>
              <a:rPr lang="en-US" b="1" dirty="0" smtClean="0"/>
              <a:t>The Goal of Marriage – Unity </a:t>
            </a:r>
          </a:p>
          <a:p>
            <a:pPr lvl="1"/>
            <a:r>
              <a:rPr lang="en-US" sz="2400" dirty="0" smtClean="0"/>
              <a:t>Your relationship is high priority: you are passionate to protect it from anything that comes between you.</a:t>
            </a:r>
          </a:p>
          <a:p>
            <a:pPr marL="457200" lvl="1" indent="0">
              <a:buNone/>
            </a:pPr>
            <a:r>
              <a:rPr lang="zh-CN" altLang="en-US" dirty="0"/>
              <a:t>我们的关系是最重要的</a:t>
            </a:r>
            <a:r>
              <a:rPr lang="en-US" altLang="zh-CN" dirty="0"/>
              <a:t>:</a:t>
            </a:r>
            <a:r>
              <a:rPr lang="zh-CN" altLang="en-US" dirty="0" smtClean="0"/>
              <a:t>我们要积极地</a:t>
            </a:r>
            <a:r>
              <a:rPr lang="zh-CN" altLang="en-US" dirty="0"/>
              <a:t>保护它不受来自我们之间的任何东西的伤害。</a:t>
            </a:r>
            <a:endParaRPr lang="en-US" dirty="0" smtClean="0"/>
          </a:p>
          <a:p>
            <a:pPr lvl="1"/>
            <a:r>
              <a:rPr lang="en-US" sz="2400" dirty="0" smtClean="0"/>
              <a:t>A good husband / wife will also be a good parent, son / daughter, neighbor, and employee. </a:t>
            </a:r>
          </a:p>
          <a:p>
            <a:pPr marL="457200" lvl="1" indent="0">
              <a:buNone/>
            </a:pPr>
            <a:r>
              <a:rPr lang="zh-CN" altLang="en-US" dirty="0"/>
              <a:t>一个好的丈夫</a:t>
            </a:r>
            <a:r>
              <a:rPr lang="en-US" altLang="zh-CN" dirty="0"/>
              <a:t>/</a:t>
            </a:r>
            <a:r>
              <a:rPr lang="zh-CN" altLang="en-US" dirty="0"/>
              <a:t>妻子也会是一个好的父母、儿子</a:t>
            </a:r>
            <a:r>
              <a:rPr lang="en-US" altLang="zh-CN" dirty="0"/>
              <a:t>/</a:t>
            </a:r>
            <a:r>
              <a:rPr lang="zh-CN" altLang="en-US" dirty="0"/>
              <a:t>女儿、邻居和雇员。</a:t>
            </a:r>
            <a:endParaRPr lang="en-US" dirty="0" smtClean="0"/>
          </a:p>
          <a:p>
            <a:pPr lvl="1"/>
            <a:r>
              <a:rPr lang="en-US" sz="2400" dirty="0" smtClean="0"/>
              <a:t>Your goal: emotional, intellectual, physical, and spiritual unity.</a:t>
            </a:r>
          </a:p>
          <a:p>
            <a:pPr marL="457200" lvl="1" indent="0">
              <a:buNone/>
            </a:pPr>
            <a:r>
              <a:rPr lang="zh-CN" altLang="en-US" dirty="0"/>
              <a:t>我们的目标</a:t>
            </a:r>
            <a:r>
              <a:rPr lang="en-US" altLang="zh-CN" dirty="0"/>
              <a:t>:</a:t>
            </a:r>
            <a:r>
              <a:rPr lang="zh-CN" altLang="en-US" dirty="0"/>
              <a:t>情感、智力、身体和精神的统一。</a:t>
            </a:r>
            <a:endParaRPr lang="en-US" dirty="0" smtClean="0"/>
          </a:p>
          <a:p>
            <a:pPr lvl="1"/>
            <a:endParaRPr lang="en-US" dirty="0" smtClean="0"/>
          </a:p>
        </p:txBody>
      </p:sp>
      <p:sp>
        <p:nvSpPr>
          <p:cNvPr id="3" name="Rounded Rectangle 2"/>
          <p:cNvSpPr/>
          <p:nvPr/>
        </p:nvSpPr>
        <p:spPr>
          <a:xfrm>
            <a:off x="2387857" y="5498921"/>
            <a:ext cx="1561579" cy="1028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b="1" dirty="0"/>
              <a:t>Unity</a:t>
            </a:r>
          </a:p>
          <a:p>
            <a:pPr algn="ctr"/>
            <a:r>
              <a:rPr lang="zh-CN" altLang="en-US" sz="2100" b="1" dirty="0"/>
              <a:t>一致性</a:t>
            </a:r>
            <a:endParaRPr lang="en-US" sz="2100" b="1" dirty="0"/>
          </a:p>
        </p:txBody>
      </p:sp>
      <p:grpSp>
        <p:nvGrpSpPr>
          <p:cNvPr id="6" name="Group 5"/>
          <p:cNvGrpSpPr/>
          <p:nvPr/>
        </p:nvGrpSpPr>
        <p:grpSpPr>
          <a:xfrm>
            <a:off x="3949436" y="5519726"/>
            <a:ext cx="2144018" cy="1028700"/>
            <a:chOff x="1654792" y="4191000"/>
            <a:chExt cx="2209800" cy="685800"/>
          </a:xfrm>
        </p:grpSpPr>
        <p:sp>
          <p:nvSpPr>
            <p:cNvPr id="5" name="Right Arrow 4"/>
            <p:cNvSpPr/>
            <p:nvPr/>
          </p:nvSpPr>
          <p:spPr>
            <a:xfrm flipH="1">
              <a:off x="1654792" y="4400550"/>
              <a:ext cx="533400" cy="266700"/>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ounded Rectangle 9"/>
            <p:cNvSpPr/>
            <p:nvPr/>
          </p:nvSpPr>
          <p:spPr>
            <a:xfrm>
              <a:off x="2188192" y="4191000"/>
              <a:ext cx="1676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b="1" dirty="0"/>
                <a:t>Intimacy</a:t>
              </a:r>
              <a:r>
                <a:rPr lang="zh-CN" altLang="en-US" sz="2100" b="1" dirty="0"/>
                <a:t>亲密感</a:t>
              </a:r>
              <a:endParaRPr lang="en-US" sz="2100" b="1" dirty="0"/>
            </a:p>
          </p:txBody>
        </p:sp>
      </p:grpSp>
      <p:grpSp>
        <p:nvGrpSpPr>
          <p:cNvPr id="13" name="Group 12"/>
          <p:cNvGrpSpPr/>
          <p:nvPr/>
        </p:nvGrpSpPr>
        <p:grpSpPr>
          <a:xfrm>
            <a:off x="6108319" y="5519726"/>
            <a:ext cx="2757482" cy="1028700"/>
            <a:chOff x="3878240" y="4191000"/>
            <a:chExt cx="2832425" cy="685800"/>
          </a:xfrm>
        </p:grpSpPr>
        <p:sp>
          <p:nvSpPr>
            <p:cNvPr id="7" name="Right Arrow 6"/>
            <p:cNvSpPr/>
            <p:nvPr/>
          </p:nvSpPr>
          <p:spPr>
            <a:xfrm flipH="1">
              <a:off x="3878240" y="4405952"/>
              <a:ext cx="533400" cy="266700"/>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ounded Rectangle 10"/>
            <p:cNvSpPr/>
            <p:nvPr/>
          </p:nvSpPr>
          <p:spPr>
            <a:xfrm>
              <a:off x="4424665" y="4191000"/>
              <a:ext cx="22860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b="1" dirty="0" smtClean="0"/>
                <a:t>Vulnerability </a:t>
              </a:r>
              <a:r>
                <a:rPr lang="zh-CN" altLang="en-US" sz="2100" b="1" dirty="0" smtClean="0"/>
                <a:t>脆</a:t>
              </a:r>
              <a:r>
                <a:rPr lang="zh-CN" altLang="en-US" sz="2100" b="1" dirty="0"/>
                <a:t>弱</a:t>
              </a:r>
              <a:endParaRPr lang="en-US" sz="2100" b="1" dirty="0"/>
            </a:p>
          </p:txBody>
        </p:sp>
      </p:grpSp>
      <p:grpSp>
        <p:nvGrpSpPr>
          <p:cNvPr id="14" name="Group 13"/>
          <p:cNvGrpSpPr/>
          <p:nvPr/>
        </p:nvGrpSpPr>
        <p:grpSpPr>
          <a:xfrm>
            <a:off x="8865801" y="5504040"/>
            <a:ext cx="1860838" cy="1023581"/>
            <a:chOff x="6746544" y="4197825"/>
            <a:chExt cx="1764625" cy="685800"/>
          </a:xfrm>
        </p:grpSpPr>
        <p:sp>
          <p:nvSpPr>
            <p:cNvPr id="8" name="Right Arrow 7"/>
            <p:cNvSpPr/>
            <p:nvPr/>
          </p:nvSpPr>
          <p:spPr>
            <a:xfrm flipH="1">
              <a:off x="6746544" y="4419600"/>
              <a:ext cx="533400" cy="266700"/>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ounded Rectangle 11"/>
            <p:cNvSpPr/>
            <p:nvPr/>
          </p:nvSpPr>
          <p:spPr>
            <a:xfrm>
              <a:off x="7291969" y="4197825"/>
              <a:ext cx="12192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b="1" dirty="0"/>
                <a:t>Trust</a:t>
              </a:r>
              <a:r>
                <a:rPr lang="zh-CN" altLang="en-US" sz="2100" b="1" dirty="0"/>
                <a:t>信赖</a:t>
              </a:r>
              <a:endParaRPr lang="en-US" sz="2100" b="1" dirty="0"/>
            </a:p>
          </p:txBody>
        </p:sp>
      </p:grpSp>
    </p:spTree>
    <p:extLst>
      <p:ext uri="{BB962C8B-B14F-4D97-AF65-F5344CB8AC3E}">
        <p14:creationId xmlns:p14="http://schemas.microsoft.com/office/powerpoint/2010/main" val="33477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left)">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wipe(left)">
                                      <p:cBhvr>
                                        <p:cTn id="21" dur="500"/>
                                        <p:tgtEl>
                                          <p:spTgt spid="4">
                                            <p:txEl>
                                              <p:pRg st="3" end="3"/>
                                            </p:tx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wipe(left)">
                                      <p:cBhvr>
                                        <p:cTn id="25" dur="500"/>
                                        <p:tgtEl>
                                          <p:spTgt spid="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Effect transition="in" filter="wipe(left)">
                                      <p:cBhvr>
                                        <p:cTn id="30" dur="500"/>
                                        <p:tgtEl>
                                          <p:spTgt spid="4">
                                            <p:txEl>
                                              <p:pRg st="5" end="5"/>
                                            </p:txEl>
                                          </p:spTgt>
                                        </p:tgtEl>
                                      </p:cBhvr>
                                    </p:animEffect>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4">
                                            <p:txEl>
                                              <p:pRg st="6" end="6"/>
                                            </p:txEl>
                                          </p:spTgt>
                                        </p:tgtEl>
                                        <p:attrNameLst>
                                          <p:attrName>style.visibility</p:attrName>
                                        </p:attrNameLst>
                                      </p:cBhvr>
                                      <p:to>
                                        <p:strVal val="visible"/>
                                      </p:to>
                                    </p:set>
                                    <p:animEffect transition="in" filter="wipe(left)">
                                      <p:cBhvr>
                                        <p:cTn id="34" dur="500"/>
                                        <p:tgtEl>
                                          <p:spTgt spid="4">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fade">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ipe(right)">
                                      <p:cBhvr>
                                        <p:cTn id="44" dur="5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wipe(right)">
                                      <p:cBhvr>
                                        <p:cTn id="49" dur="500"/>
                                        <p:tgtEl>
                                          <p:spTgt spid="13"/>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2" fill="hold"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right)">
                                      <p:cBhvr>
                                        <p:cTn id="5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29092"/>
            <a:ext cx="8911687" cy="1172583"/>
          </a:xfrm>
        </p:spPr>
        <p:txBody>
          <a:bodyPr>
            <a:normAutofit fontScale="90000"/>
          </a:bodyPr>
          <a:lstStyle/>
          <a:p>
            <a:r>
              <a:rPr lang="en-US" dirty="0" smtClean="0"/>
              <a:t>Foundations for a Strong Marriage:</a:t>
            </a:r>
            <a:br>
              <a:rPr lang="en-US" dirty="0" smtClean="0"/>
            </a:br>
            <a:r>
              <a:rPr lang="en-US" dirty="0" smtClean="0"/>
              <a:t>Nurturing Each Other</a:t>
            </a:r>
            <a:endParaRPr lang="en-US" dirty="0"/>
          </a:p>
        </p:txBody>
      </p:sp>
      <p:sp>
        <p:nvSpPr>
          <p:cNvPr id="3" name="Content Placeholder 2"/>
          <p:cNvSpPr>
            <a:spLocks noGrp="1"/>
          </p:cNvSpPr>
          <p:nvPr>
            <p:ph idx="1"/>
          </p:nvPr>
        </p:nvSpPr>
        <p:spPr>
          <a:xfrm>
            <a:off x="2231571" y="1538343"/>
            <a:ext cx="9273041" cy="4905999"/>
          </a:xfrm>
        </p:spPr>
        <p:txBody>
          <a:bodyPr>
            <a:normAutofit/>
          </a:bodyPr>
          <a:lstStyle/>
          <a:p>
            <a:pPr>
              <a:spcAft>
                <a:spcPts val="1200"/>
              </a:spcAft>
            </a:pPr>
            <a:r>
              <a:rPr lang="en-US" dirty="0" smtClean="0"/>
              <a:t>We are </a:t>
            </a:r>
            <a:r>
              <a:rPr lang="en-US" b="1" dirty="0" smtClean="0"/>
              <a:t>made for relationships</a:t>
            </a:r>
            <a:r>
              <a:rPr lang="en-US" dirty="0"/>
              <a:t>: “The LORD God said, </a:t>
            </a:r>
            <a:r>
              <a:rPr lang="en-US" dirty="0" smtClean="0"/>
              <a:t>‘It </a:t>
            </a:r>
            <a:r>
              <a:rPr lang="en-US" dirty="0"/>
              <a:t>is </a:t>
            </a:r>
            <a:r>
              <a:rPr lang="en-US" b="1" dirty="0"/>
              <a:t>not good </a:t>
            </a:r>
            <a:r>
              <a:rPr lang="en-US" dirty="0"/>
              <a:t>for the man to be alone. I will make a helper suitable for him</a:t>
            </a:r>
            <a:r>
              <a:rPr lang="en-US" dirty="0" smtClean="0"/>
              <a:t>.’” Genesis 2:18</a:t>
            </a:r>
          </a:p>
          <a:p>
            <a:pPr>
              <a:spcAft>
                <a:spcPts val="1200"/>
              </a:spcAft>
            </a:pPr>
            <a:r>
              <a:rPr lang="en-US" dirty="0" smtClean="0"/>
              <a:t>We all have a longing to be </a:t>
            </a:r>
            <a:r>
              <a:rPr lang="en-US" b="1" dirty="0" smtClean="0"/>
              <a:t>loved</a:t>
            </a:r>
            <a:r>
              <a:rPr lang="en-US" dirty="0" smtClean="0"/>
              <a:t> and </a:t>
            </a:r>
            <a:r>
              <a:rPr lang="en-US" b="1" dirty="0" smtClean="0"/>
              <a:t>known</a:t>
            </a:r>
            <a:r>
              <a:rPr lang="en-US" dirty="0" smtClean="0"/>
              <a:t> by another.  </a:t>
            </a:r>
          </a:p>
          <a:p>
            <a:pPr>
              <a:spcAft>
                <a:spcPts val="1200"/>
              </a:spcAft>
            </a:pPr>
            <a:r>
              <a:rPr lang="en-US" dirty="0" smtClean="0"/>
              <a:t>Becoming one requires that we learn to </a:t>
            </a:r>
            <a:r>
              <a:rPr lang="en-US" b="1" dirty="0" smtClean="0"/>
              <a:t>understand</a:t>
            </a:r>
            <a:r>
              <a:rPr lang="en-US" dirty="0" smtClean="0"/>
              <a:t> and </a:t>
            </a:r>
            <a:r>
              <a:rPr lang="en-US" b="1" dirty="0" smtClean="0"/>
              <a:t>meet</a:t>
            </a:r>
            <a:r>
              <a:rPr lang="en-US" dirty="0" smtClean="0"/>
              <a:t> each other’s needs (talk to each other!).</a:t>
            </a:r>
          </a:p>
          <a:p>
            <a:pPr>
              <a:spcAft>
                <a:spcPts val="1200"/>
              </a:spcAft>
            </a:pPr>
            <a:r>
              <a:rPr lang="en-US" dirty="0" smtClean="0"/>
              <a:t>Our marriage is very valuable – we must </a:t>
            </a:r>
            <a:r>
              <a:rPr lang="en-US" b="1" dirty="0" smtClean="0"/>
              <a:t>invest time and energy</a:t>
            </a:r>
            <a:r>
              <a:rPr lang="en-US" dirty="0" smtClean="0"/>
              <a:t> to help it grow!</a:t>
            </a:r>
          </a:p>
          <a:p>
            <a:pPr>
              <a:spcAft>
                <a:spcPts val="1200"/>
              </a:spcAft>
            </a:pPr>
            <a:r>
              <a:rPr lang="en-US" dirty="0" smtClean="0"/>
              <a:t>Focus on your partner’s needs, not their faults.</a:t>
            </a:r>
            <a:endParaRPr lang="en-US" dirty="0"/>
          </a:p>
        </p:txBody>
      </p:sp>
    </p:spTree>
    <p:extLst>
      <p:ext uri="{BB962C8B-B14F-4D97-AF65-F5344CB8AC3E}">
        <p14:creationId xmlns:p14="http://schemas.microsoft.com/office/powerpoint/2010/main" val="3063279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35602935"/>
              </p:ext>
            </p:extLst>
          </p:nvPr>
        </p:nvGraphicFramePr>
        <p:xfrm>
          <a:off x="2362567" y="432245"/>
          <a:ext cx="7931649" cy="5621803"/>
        </p:xfrm>
        <a:graphic>
          <a:graphicData uri="http://schemas.openxmlformats.org/drawingml/2006/table">
            <a:tbl>
              <a:tblPr firstRow="1" bandRow="1">
                <a:tableStyleId>{5C22544A-7EE6-4342-B048-85BDC9FD1C3A}</a:tableStyleId>
              </a:tblPr>
              <a:tblGrid>
                <a:gridCol w="7931649">
                  <a:extLst>
                    <a:ext uri="{9D8B030D-6E8A-4147-A177-3AD203B41FA5}">
                      <a16:colId xmlns:a16="http://schemas.microsoft.com/office/drawing/2014/main" val="3095988729"/>
                    </a:ext>
                  </a:extLst>
                </a:gridCol>
              </a:tblGrid>
              <a:tr h="863155">
                <a:tc>
                  <a:txBody>
                    <a:bodyPr/>
                    <a:lstStyle/>
                    <a:p>
                      <a:r>
                        <a:rPr lang="en-US" sz="2800" dirty="0" smtClean="0"/>
                        <a:t>Preparing for</a:t>
                      </a:r>
                      <a:r>
                        <a:rPr lang="en-US" sz="2800" baseline="0" dirty="0" smtClean="0"/>
                        <a:t> Marriage – Course Plan</a:t>
                      </a:r>
                      <a:endParaRPr lang="en-US" sz="2800" dirty="0"/>
                    </a:p>
                  </a:txBody>
                  <a:tcPr anchor="ctr"/>
                </a:tc>
                <a:extLst>
                  <a:ext uri="{0D108BD9-81ED-4DB2-BD59-A6C34878D82A}">
                    <a16:rowId xmlns:a16="http://schemas.microsoft.com/office/drawing/2014/main" val="2599233112"/>
                  </a:ext>
                </a:extLst>
              </a:tr>
              <a:tr h="798816">
                <a:tc>
                  <a:txBody>
                    <a:bodyPr/>
                    <a:lstStyle/>
                    <a:p>
                      <a:r>
                        <a:rPr lang="en-US" sz="2800" dirty="0" smtClean="0"/>
                        <a:t>Session 1 – Building</a:t>
                      </a:r>
                      <a:r>
                        <a:rPr lang="en-US" sz="2800" baseline="0" dirty="0" smtClean="0"/>
                        <a:t> Strong Foundations</a:t>
                      </a:r>
                      <a:endParaRPr lang="en-US" sz="2800" dirty="0"/>
                    </a:p>
                  </a:txBody>
                  <a:tcPr anchor="ctr"/>
                </a:tc>
                <a:extLst>
                  <a:ext uri="{0D108BD9-81ED-4DB2-BD59-A6C34878D82A}">
                    <a16:rowId xmlns:a16="http://schemas.microsoft.com/office/drawing/2014/main" val="2329516823"/>
                  </a:ext>
                </a:extLst>
              </a:tr>
              <a:tr h="798816">
                <a:tc>
                  <a:txBody>
                    <a:bodyPr/>
                    <a:lstStyle/>
                    <a:p>
                      <a:r>
                        <a:rPr lang="en-US" sz="2800" dirty="0" smtClean="0"/>
                        <a:t>Session 2 – The Art of Communications</a:t>
                      </a:r>
                      <a:endParaRPr lang="en-US" sz="2800" dirty="0"/>
                    </a:p>
                  </a:txBody>
                  <a:tcPr anchor="ctr"/>
                </a:tc>
                <a:extLst>
                  <a:ext uri="{0D108BD9-81ED-4DB2-BD59-A6C34878D82A}">
                    <a16:rowId xmlns:a16="http://schemas.microsoft.com/office/drawing/2014/main" val="1750880762"/>
                  </a:ext>
                </a:extLst>
              </a:tr>
              <a:tr h="764568">
                <a:tc>
                  <a:txBody>
                    <a:bodyPr/>
                    <a:lstStyle/>
                    <a:p>
                      <a:r>
                        <a:rPr lang="en-US" sz="2800" dirty="0" smtClean="0"/>
                        <a:t>Session 3 – </a:t>
                      </a:r>
                      <a:r>
                        <a:rPr lang="en-US" sz="2800" baseline="0" dirty="0" smtClean="0"/>
                        <a:t>Resolving Conflict</a:t>
                      </a:r>
                      <a:endParaRPr lang="en-US" sz="2800" dirty="0"/>
                    </a:p>
                  </a:txBody>
                  <a:tcPr anchor="ctr"/>
                </a:tc>
                <a:extLst>
                  <a:ext uri="{0D108BD9-81ED-4DB2-BD59-A6C34878D82A}">
                    <a16:rowId xmlns:a16="http://schemas.microsoft.com/office/drawing/2014/main" val="2468341380"/>
                  </a:ext>
                </a:extLst>
              </a:tr>
              <a:tr h="798816">
                <a:tc>
                  <a:txBody>
                    <a:bodyPr/>
                    <a:lstStyle/>
                    <a:p>
                      <a:r>
                        <a:rPr lang="en-US" sz="2800" dirty="0" smtClean="0"/>
                        <a:t>Session 4 – The Impact of Family</a:t>
                      </a:r>
                      <a:endParaRPr lang="en-US" sz="2800" dirty="0"/>
                    </a:p>
                  </a:txBody>
                  <a:tcPr anchor="ctr"/>
                </a:tc>
                <a:extLst>
                  <a:ext uri="{0D108BD9-81ED-4DB2-BD59-A6C34878D82A}">
                    <a16:rowId xmlns:a16="http://schemas.microsoft.com/office/drawing/2014/main" val="3767782494"/>
                  </a:ext>
                </a:extLst>
              </a:tr>
              <a:tr h="798816">
                <a:tc>
                  <a:txBody>
                    <a:bodyPr/>
                    <a:lstStyle/>
                    <a:p>
                      <a:r>
                        <a:rPr lang="en-US" sz="2800" dirty="0" smtClean="0"/>
                        <a:t>Session 5</a:t>
                      </a:r>
                      <a:r>
                        <a:rPr lang="en-US" sz="2800" baseline="0" dirty="0" smtClean="0"/>
                        <a:t> – Shared Goals and Values</a:t>
                      </a:r>
                    </a:p>
                  </a:txBody>
                  <a:tcPr anchor="ctr"/>
                </a:tc>
                <a:extLst>
                  <a:ext uri="{0D108BD9-81ED-4DB2-BD59-A6C34878D82A}">
                    <a16:rowId xmlns:a16="http://schemas.microsoft.com/office/drawing/2014/main" val="83821247"/>
                  </a:ext>
                </a:extLst>
              </a:tr>
              <a:tr h="798816">
                <a:tc>
                  <a:txBody>
                    <a:bodyPr/>
                    <a:lstStyle/>
                    <a:p>
                      <a:r>
                        <a:rPr lang="en-US" sz="2800" baseline="0" dirty="0" smtClean="0"/>
                        <a:t>Session 6 – Keeping Love Alive</a:t>
                      </a:r>
                    </a:p>
                  </a:txBody>
                  <a:tcPr anchor="ctr"/>
                </a:tc>
                <a:extLst>
                  <a:ext uri="{0D108BD9-81ED-4DB2-BD59-A6C34878D82A}">
                    <a16:rowId xmlns:a16="http://schemas.microsoft.com/office/drawing/2014/main" val="3173101419"/>
                  </a:ext>
                </a:extLst>
              </a:tr>
            </a:tbl>
          </a:graphicData>
        </a:graphic>
      </p:graphicFrame>
    </p:spTree>
    <p:extLst>
      <p:ext uri="{BB962C8B-B14F-4D97-AF65-F5344CB8AC3E}">
        <p14:creationId xmlns:p14="http://schemas.microsoft.com/office/powerpoint/2010/main" val="3938776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6808"/>
          </a:xfrm>
        </p:spPr>
        <p:txBody>
          <a:bodyPr>
            <a:normAutofit/>
          </a:bodyPr>
          <a:lstStyle/>
          <a:p>
            <a:r>
              <a:rPr lang="en-US" dirty="0" smtClean="0"/>
              <a:t>Preparing for Marriage Course</a:t>
            </a:r>
            <a:endParaRPr lang="en-US" dirty="0"/>
          </a:p>
        </p:txBody>
      </p:sp>
      <p:sp>
        <p:nvSpPr>
          <p:cNvPr id="3" name="Content Placeholder 2"/>
          <p:cNvSpPr>
            <a:spLocks noGrp="1"/>
          </p:cNvSpPr>
          <p:nvPr>
            <p:ph idx="1"/>
          </p:nvPr>
        </p:nvSpPr>
        <p:spPr>
          <a:xfrm>
            <a:off x="2589212" y="1538344"/>
            <a:ext cx="8915400" cy="4797910"/>
          </a:xfrm>
        </p:spPr>
        <p:txBody>
          <a:bodyPr>
            <a:normAutofit lnSpcReduction="10000"/>
          </a:bodyPr>
          <a:lstStyle/>
          <a:p>
            <a:pPr>
              <a:spcAft>
                <a:spcPts val="1200"/>
              </a:spcAft>
            </a:pPr>
            <a:r>
              <a:rPr lang="en-US" dirty="0" smtClean="0"/>
              <a:t>Your are taking a step in the right direction for your future marriage!</a:t>
            </a:r>
          </a:p>
          <a:p>
            <a:pPr>
              <a:spcAft>
                <a:spcPts val="1200"/>
              </a:spcAft>
            </a:pPr>
            <a:r>
              <a:rPr lang="en-US" b="1" dirty="0" smtClean="0"/>
              <a:t>How much time and money </a:t>
            </a:r>
            <a:r>
              <a:rPr lang="en-US" dirty="0"/>
              <a:t>d</a:t>
            </a:r>
            <a:r>
              <a:rPr lang="en-US" dirty="0" smtClean="0"/>
              <a:t>o people usually spend to plan a </a:t>
            </a:r>
            <a:r>
              <a:rPr lang="en-US" b="1" dirty="0" smtClean="0"/>
              <a:t>wedding</a:t>
            </a:r>
            <a:r>
              <a:rPr lang="en-US" dirty="0" smtClean="0"/>
              <a:t>?</a:t>
            </a:r>
          </a:p>
          <a:p>
            <a:pPr>
              <a:spcAft>
                <a:spcPts val="1200"/>
              </a:spcAft>
            </a:pPr>
            <a:r>
              <a:rPr lang="en-US" dirty="0"/>
              <a:t>Does a couple just show up for a </a:t>
            </a:r>
            <a:r>
              <a:rPr lang="en-US" b="1" dirty="0"/>
              <a:t>wedding</a:t>
            </a:r>
            <a:r>
              <a:rPr lang="en-US" dirty="0"/>
              <a:t> and hope that everything will work out OK</a:t>
            </a:r>
            <a:r>
              <a:rPr lang="en-US" dirty="0" smtClean="0"/>
              <a:t>?</a:t>
            </a:r>
          </a:p>
          <a:p>
            <a:pPr>
              <a:spcAft>
                <a:spcPts val="1200"/>
              </a:spcAft>
            </a:pPr>
            <a:r>
              <a:rPr lang="en-US" b="1" dirty="0" smtClean="0"/>
              <a:t>How much time and effort </a:t>
            </a:r>
            <a:r>
              <a:rPr lang="en-US" dirty="0" smtClean="0"/>
              <a:t>do people usually invest in planning their </a:t>
            </a:r>
            <a:r>
              <a:rPr lang="en-US" b="1" dirty="0" smtClean="0"/>
              <a:t>marriage</a:t>
            </a:r>
            <a:r>
              <a:rPr lang="en-US" dirty="0" smtClean="0"/>
              <a:t>?</a:t>
            </a:r>
          </a:p>
          <a:p>
            <a:pPr>
              <a:spcAft>
                <a:spcPts val="1200"/>
              </a:spcAft>
            </a:pPr>
            <a:r>
              <a:rPr lang="en-US" dirty="0" smtClean="0"/>
              <a:t>Sadly, people often just show up for a </a:t>
            </a:r>
            <a:r>
              <a:rPr lang="en-US" b="1" dirty="0" smtClean="0"/>
              <a:t>marriage</a:t>
            </a:r>
            <a:r>
              <a:rPr lang="en-US" dirty="0" smtClean="0"/>
              <a:t> and hope that it will work out OK…</a:t>
            </a:r>
          </a:p>
        </p:txBody>
      </p:sp>
    </p:spTree>
    <p:extLst>
      <p:ext uri="{BB962C8B-B14F-4D97-AF65-F5344CB8AC3E}">
        <p14:creationId xmlns:p14="http://schemas.microsoft.com/office/powerpoint/2010/main" val="138966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6808"/>
          </a:xfrm>
        </p:spPr>
        <p:txBody>
          <a:bodyPr>
            <a:normAutofit/>
          </a:bodyPr>
          <a:lstStyle/>
          <a:p>
            <a:r>
              <a:rPr lang="en-US" dirty="0" smtClean="0"/>
              <a:t>Preparing for Marriage Course</a:t>
            </a:r>
            <a:endParaRPr lang="en-US" dirty="0"/>
          </a:p>
        </p:txBody>
      </p:sp>
      <p:sp>
        <p:nvSpPr>
          <p:cNvPr id="3" name="Content Placeholder 2"/>
          <p:cNvSpPr>
            <a:spLocks noGrp="1"/>
          </p:cNvSpPr>
          <p:nvPr>
            <p:ph idx="1"/>
          </p:nvPr>
        </p:nvSpPr>
        <p:spPr>
          <a:xfrm>
            <a:off x="2589212" y="1538344"/>
            <a:ext cx="8915400" cy="4797910"/>
          </a:xfrm>
        </p:spPr>
        <p:txBody>
          <a:bodyPr>
            <a:normAutofit/>
          </a:bodyPr>
          <a:lstStyle/>
          <a:p>
            <a:pPr>
              <a:spcAft>
                <a:spcPts val="1200"/>
              </a:spcAft>
            </a:pPr>
            <a:r>
              <a:rPr lang="en-US" sz="2800" dirty="0" smtClean="0"/>
              <a:t>Our desire is to help you </a:t>
            </a:r>
            <a:r>
              <a:rPr lang="en-US" sz="2800" b="1" dirty="0" smtClean="0"/>
              <a:t>strengthen your connection </a:t>
            </a:r>
            <a:r>
              <a:rPr lang="en-US" sz="2800" dirty="0" smtClean="0"/>
              <a:t>with each other and give you some </a:t>
            </a:r>
            <a:r>
              <a:rPr lang="en-US" sz="2800" b="1" dirty="0" smtClean="0"/>
              <a:t>tools</a:t>
            </a:r>
            <a:r>
              <a:rPr lang="en-US" sz="2800" dirty="0" smtClean="0"/>
              <a:t> to help </a:t>
            </a:r>
            <a:r>
              <a:rPr lang="en-US" sz="2800" b="1" dirty="0" smtClean="0"/>
              <a:t>grow</a:t>
            </a:r>
            <a:r>
              <a:rPr lang="en-US" sz="2800" dirty="0" smtClean="0"/>
              <a:t> your relationship.</a:t>
            </a:r>
          </a:p>
          <a:p>
            <a:pPr>
              <a:spcAft>
                <a:spcPts val="1200"/>
              </a:spcAft>
            </a:pPr>
            <a:r>
              <a:rPr lang="en-US" sz="2800" b="1" dirty="0" smtClean="0"/>
              <a:t>Participate</a:t>
            </a:r>
            <a:r>
              <a:rPr lang="en-US" sz="2800" dirty="0" smtClean="0"/>
              <a:t> in the exercises and </a:t>
            </a:r>
            <a:r>
              <a:rPr lang="en-US" sz="2800" b="1" dirty="0" smtClean="0"/>
              <a:t>practice</a:t>
            </a:r>
            <a:r>
              <a:rPr lang="en-US" sz="2800" dirty="0" smtClean="0"/>
              <a:t> what you learn</a:t>
            </a:r>
          </a:p>
          <a:p>
            <a:pPr>
              <a:spcAft>
                <a:spcPts val="1200"/>
              </a:spcAft>
            </a:pPr>
            <a:r>
              <a:rPr lang="en-US" sz="2800" b="1" dirty="0" smtClean="0"/>
              <a:t>Be honest </a:t>
            </a:r>
            <a:r>
              <a:rPr lang="en-US" sz="2800" dirty="0" smtClean="0"/>
              <a:t>with each other.  Learn to </a:t>
            </a:r>
            <a:r>
              <a:rPr lang="en-US" sz="2800" b="1" dirty="0" smtClean="0"/>
              <a:t>trust</a:t>
            </a:r>
            <a:r>
              <a:rPr lang="en-US" sz="2800" dirty="0" smtClean="0"/>
              <a:t> each other.</a:t>
            </a:r>
          </a:p>
        </p:txBody>
      </p:sp>
    </p:spTree>
    <p:extLst>
      <p:ext uri="{BB962C8B-B14F-4D97-AF65-F5344CB8AC3E}">
        <p14:creationId xmlns:p14="http://schemas.microsoft.com/office/powerpoint/2010/main" val="92539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7565"/>
          </a:xfrm>
        </p:spPr>
        <p:txBody>
          <a:bodyPr/>
          <a:lstStyle/>
          <a:p>
            <a:r>
              <a:rPr lang="en-US" dirty="0" smtClean="0"/>
              <a:t>The Beginning of your Relationship</a:t>
            </a:r>
            <a:endParaRPr lang="en-US" dirty="0"/>
          </a:p>
        </p:txBody>
      </p:sp>
      <p:sp>
        <p:nvSpPr>
          <p:cNvPr id="3" name="Content Placeholder 2"/>
          <p:cNvSpPr>
            <a:spLocks noGrp="1"/>
          </p:cNvSpPr>
          <p:nvPr>
            <p:ph idx="1"/>
          </p:nvPr>
        </p:nvSpPr>
        <p:spPr>
          <a:xfrm>
            <a:off x="2589212" y="1538344"/>
            <a:ext cx="8915400" cy="4797910"/>
          </a:xfrm>
        </p:spPr>
        <p:txBody>
          <a:bodyPr>
            <a:normAutofit/>
          </a:bodyPr>
          <a:lstStyle/>
          <a:p>
            <a:pPr>
              <a:spcAft>
                <a:spcPts val="1200"/>
              </a:spcAft>
            </a:pPr>
            <a:r>
              <a:rPr lang="en-US" dirty="0" smtClean="0"/>
              <a:t>You were not forced to come together – you chose to be together </a:t>
            </a:r>
            <a:r>
              <a:rPr lang="en-US" b="1" dirty="0" smtClean="0"/>
              <a:t>voluntarily</a:t>
            </a:r>
            <a:r>
              <a:rPr lang="en-US" dirty="0" smtClean="0"/>
              <a:t>.</a:t>
            </a:r>
          </a:p>
          <a:p>
            <a:pPr>
              <a:spcAft>
                <a:spcPts val="1200"/>
              </a:spcAft>
            </a:pPr>
            <a:r>
              <a:rPr lang="en-US" dirty="0" smtClean="0"/>
              <a:t>Think back to the start of your relationship…</a:t>
            </a:r>
          </a:p>
          <a:p>
            <a:pPr>
              <a:spcAft>
                <a:spcPts val="1200"/>
              </a:spcAft>
            </a:pPr>
            <a:r>
              <a:rPr lang="en-US" b="1" u="sng" dirty="0" smtClean="0"/>
              <a:t>Exercise</a:t>
            </a:r>
            <a:r>
              <a:rPr lang="en-US" dirty="0" smtClean="0"/>
              <a:t>.  Tell each other your </a:t>
            </a:r>
            <a:r>
              <a:rPr lang="en-US" b="1" dirty="0" smtClean="0"/>
              <a:t>strongest memory </a:t>
            </a:r>
            <a:r>
              <a:rPr lang="en-US" dirty="0" smtClean="0"/>
              <a:t>of the </a:t>
            </a:r>
            <a:r>
              <a:rPr lang="en-US" b="1" dirty="0" smtClean="0"/>
              <a:t>first time </a:t>
            </a:r>
            <a:r>
              <a:rPr lang="en-US" dirty="0" smtClean="0"/>
              <a:t>you met and what </a:t>
            </a:r>
            <a:r>
              <a:rPr lang="en-US" b="1" dirty="0" smtClean="0"/>
              <a:t>first attracted you </a:t>
            </a:r>
            <a:r>
              <a:rPr lang="en-US" dirty="0" smtClean="0"/>
              <a:t>to one another.  [</a:t>
            </a:r>
            <a:r>
              <a:rPr lang="en-US" dirty="0" smtClean="0">
                <a:solidFill>
                  <a:srgbClr val="0070C0"/>
                </a:solidFill>
              </a:rPr>
              <a:t> 3 minutes </a:t>
            </a:r>
            <a:r>
              <a:rPr lang="en-US" dirty="0" smtClean="0"/>
              <a:t>]</a:t>
            </a:r>
            <a:endParaRPr lang="en-US" dirty="0"/>
          </a:p>
        </p:txBody>
      </p:sp>
    </p:spTree>
    <p:extLst>
      <p:ext uri="{BB962C8B-B14F-4D97-AF65-F5344CB8AC3E}">
        <p14:creationId xmlns:p14="http://schemas.microsoft.com/office/powerpoint/2010/main" val="105308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6664" y="59736"/>
            <a:ext cx="10349393" cy="1115922"/>
          </a:xfrm>
        </p:spPr>
        <p:txBody>
          <a:bodyPr>
            <a:noAutofit/>
          </a:bodyPr>
          <a:lstStyle/>
          <a:p>
            <a:pPr algn="ctr"/>
            <a:r>
              <a:rPr lang="en-US" sz="3200" b="1" dirty="0"/>
              <a:t>Commitment: </a:t>
            </a:r>
            <a:r>
              <a:rPr lang="en-US" sz="3200" dirty="0"/>
              <a:t>Three Ideas that work against it</a:t>
            </a:r>
            <a:br>
              <a:rPr lang="en-US" sz="3200" dirty="0"/>
            </a:br>
            <a:r>
              <a:rPr lang="zh-CN" altLang="en-US" sz="3200" b="1" dirty="0"/>
              <a:t>承诺 </a:t>
            </a:r>
            <a:r>
              <a:rPr lang="en-US" altLang="zh-CN" sz="3200" b="1" dirty="0"/>
              <a:t>-- </a:t>
            </a:r>
            <a:r>
              <a:rPr lang="zh-CN" altLang="en-US" sz="3200" dirty="0"/>
              <a:t>有三个想法与之相悖</a:t>
            </a:r>
            <a:endParaRPr lang="en-US" sz="3200" dirty="0"/>
          </a:p>
        </p:txBody>
      </p:sp>
      <p:sp>
        <p:nvSpPr>
          <p:cNvPr id="3" name="Content Placeholder 2"/>
          <p:cNvSpPr>
            <a:spLocks noGrp="1"/>
          </p:cNvSpPr>
          <p:nvPr>
            <p:ph idx="1"/>
          </p:nvPr>
        </p:nvSpPr>
        <p:spPr>
          <a:xfrm>
            <a:off x="1872343" y="1382486"/>
            <a:ext cx="9925647" cy="5009439"/>
          </a:xfrm>
        </p:spPr>
        <p:txBody>
          <a:bodyPr>
            <a:noAutofit/>
          </a:bodyPr>
          <a:lstStyle/>
          <a:p>
            <a:pPr marL="91440" indent="0">
              <a:spcBef>
                <a:spcPts val="0"/>
              </a:spcBef>
              <a:spcAft>
                <a:spcPts val="600"/>
              </a:spcAft>
              <a:buNone/>
            </a:pPr>
            <a:r>
              <a:rPr lang="en-US" sz="2200" dirty="0" smtClean="0"/>
              <a:t>1. </a:t>
            </a:r>
            <a:r>
              <a:rPr lang="en-US" sz="2200" u="sng" dirty="0" smtClean="0"/>
              <a:t>Consumer </a:t>
            </a:r>
            <a:r>
              <a:rPr lang="en-US" sz="2200" u="sng" dirty="0"/>
              <a:t>Culture</a:t>
            </a:r>
            <a:r>
              <a:rPr lang="en-US" sz="2200" dirty="0"/>
              <a:t>   </a:t>
            </a:r>
            <a:r>
              <a:rPr lang="zh-CN" altLang="en-US" sz="2200" dirty="0"/>
              <a:t>消费文化</a:t>
            </a:r>
            <a:endParaRPr lang="en-US" altLang="zh-CN" sz="2200" dirty="0"/>
          </a:p>
          <a:p>
            <a:pPr marL="91440" lvl="1" indent="0">
              <a:spcBef>
                <a:spcPts val="0"/>
              </a:spcBef>
              <a:spcAft>
                <a:spcPts val="1800"/>
              </a:spcAft>
              <a:buNone/>
            </a:pPr>
            <a:r>
              <a:rPr lang="en-US" dirty="0" smtClean="0"/>
              <a:t>I </a:t>
            </a:r>
            <a:r>
              <a:rPr lang="en-US" dirty="0"/>
              <a:t>buy what I want, I use what I </a:t>
            </a:r>
            <a:r>
              <a:rPr lang="en-US" dirty="0" smtClean="0"/>
              <a:t>buy, when </a:t>
            </a:r>
            <a:r>
              <a:rPr lang="en-US" dirty="0"/>
              <a:t>I find something better, I choose </a:t>
            </a:r>
            <a:r>
              <a:rPr lang="en-US" dirty="0" smtClean="0"/>
              <a:t>it.  </a:t>
            </a:r>
            <a:r>
              <a:rPr lang="zh-CN" altLang="en-US" dirty="0"/>
              <a:t>我买我想要</a:t>
            </a:r>
            <a:r>
              <a:rPr lang="zh-CN" altLang="en-US" dirty="0" smtClean="0"/>
              <a:t>的</a:t>
            </a:r>
            <a:r>
              <a:rPr lang="en-US" altLang="zh-CN" dirty="0" smtClean="0"/>
              <a:t>, </a:t>
            </a:r>
            <a:r>
              <a:rPr lang="zh-CN" altLang="en-US" dirty="0" smtClean="0"/>
              <a:t>我</a:t>
            </a:r>
            <a:r>
              <a:rPr lang="zh-CN" altLang="en-US" dirty="0"/>
              <a:t>买什么就用什</a:t>
            </a:r>
            <a:r>
              <a:rPr lang="zh-CN" altLang="en-US" dirty="0" smtClean="0"/>
              <a:t>么</a:t>
            </a:r>
            <a:r>
              <a:rPr lang="en-US" altLang="zh-CN" dirty="0" smtClean="0"/>
              <a:t>, </a:t>
            </a:r>
            <a:r>
              <a:rPr lang="zh-CN" altLang="en-US" dirty="0" smtClean="0"/>
              <a:t>如</a:t>
            </a:r>
            <a:r>
              <a:rPr lang="zh-CN" altLang="en-US" dirty="0"/>
              <a:t>果我找到更好的，我会选择</a:t>
            </a:r>
            <a:r>
              <a:rPr lang="zh-CN" altLang="en-US" dirty="0" smtClean="0"/>
              <a:t>它</a:t>
            </a:r>
            <a:endParaRPr lang="en-US" altLang="zh-CN" dirty="0" smtClean="0"/>
          </a:p>
          <a:p>
            <a:pPr marL="91440" indent="0">
              <a:spcBef>
                <a:spcPts val="0"/>
              </a:spcBef>
              <a:spcAft>
                <a:spcPts val="600"/>
              </a:spcAft>
              <a:buNone/>
            </a:pPr>
            <a:r>
              <a:rPr lang="en-US" sz="2200" dirty="0" smtClean="0"/>
              <a:t>2</a:t>
            </a:r>
            <a:r>
              <a:rPr lang="en-US" sz="2200" dirty="0"/>
              <a:t>. </a:t>
            </a:r>
            <a:r>
              <a:rPr lang="en-US" sz="2200" u="sng" dirty="0"/>
              <a:t>Throw-away </a:t>
            </a:r>
            <a:r>
              <a:rPr lang="en-US" sz="2200" u="sng" dirty="0" smtClean="0"/>
              <a:t>Mentality</a:t>
            </a:r>
            <a:r>
              <a:rPr lang="en-US" sz="2200" dirty="0" smtClean="0"/>
              <a:t>  </a:t>
            </a:r>
            <a:r>
              <a:rPr lang="zh-CN" altLang="en-US" sz="2200" dirty="0" smtClean="0"/>
              <a:t>一</a:t>
            </a:r>
            <a:r>
              <a:rPr lang="zh-CN" altLang="en-US" sz="2200" dirty="0"/>
              <a:t>次性的心态</a:t>
            </a:r>
          </a:p>
          <a:p>
            <a:pPr marL="91440" lvl="1" indent="0">
              <a:spcBef>
                <a:spcPts val="0"/>
              </a:spcBef>
              <a:spcAft>
                <a:spcPts val="1800"/>
              </a:spcAft>
              <a:buNone/>
            </a:pPr>
            <a:r>
              <a:rPr lang="en-US" dirty="0" smtClean="0"/>
              <a:t>We </a:t>
            </a:r>
            <a:r>
              <a:rPr lang="en-US" dirty="0"/>
              <a:t>have throw-away </a:t>
            </a:r>
            <a:r>
              <a:rPr lang="en-US" dirty="0" smtClean="0"/>
              <a:t>products, </a:t>
            </a:r>
            <a:r>
              <a:rPr lang="en-US" dirty="0"/>
              <a:t>We make and delete “friends” on social </a:t>
            </a:r>
            <a:r>
              <a:rPr lang="en-US" dirty="0" smtClean="0"/>
              <a:t>media, we </a:t>
            </a:r>
            <a:r>
              <a:rPr lang="en-US" dirty="0" smtClean="0"/>
              <a:t>leave a boyfriend/girlfriend </a:t>
            </a:r>
            <a:r>
              <a:rPr lang="en-US" dirty="0" smtClean="0"/>
              <a:t>when we’re done using them.  </a:t>
            </a:r>
            <a:r>
              <a:rPr lang="zh-CN" altLang="en-US" dirty="0" smtClean="0"/>
              <a:t>我</a:t>
            </a:r>
            <a:r>
              <a:rPr lang="zh-CN" altLang="en-US" dirty="0"/>
              <a:t>们有一次性产</a:t>
            </a:r>
            <a:r>
              <a:rPr lang="zh-CN" altLang="en-US" dirty="0" smtClean="0"/>
              <a:t>品</a:t>
            </a:r>
            <a:r>
              <a:rPr lang="en-US" altLang="zh-CN" dirty="0" smtClean="0"/>
              <a:t>, </a:t>
            </a:r>
            <a:r>
              <a:rPr lang="zh-CN" altLang="en-US" dirty="0" smtClean="0"/>
              <a:t>我</a:t>
            </a:r>
            <a:r>
              <a:rPr lang="zh-CN" altLang="en-US" dirty="0"/>
              <a:t>们在社交媒体上建立和删除“朋友</a:t>
            </a:r>
            <a:r>
              <a:rPr lang="zh-CN" altLang="en-US" dirty="0" smtClean="0"/>
              <a:t>”</a:t>
            </a:r>
            <a:r>
              <a:rPr lang="en-US" altLang="zh-CN" dirty="0" smtClean="0"/>
              <a:t>, </a:t>
            </a:r>
            <a:r>
              <a:rPr lang="zh-CN" altLang="en-US" dirty="0" smtClean="0"/>
              <a:t>当</a:t>
            </a:r>
            <a:r>
              <a:rPr lang="zh-CN" altLang="en-US" dirty="0"/>
              <a:t>我们从男朋友</a:t>
            </a:r>
            <a:r>
              <a:rPr lang="en-US" altLang="zh-CN" dirty="0"/>
              <a:t>/</a:t>
            </a:r>
            <a:r>
              <a:rPr lang="zh-CN" altLang="en-US" dirty="0"/>
              <a:t>女朋友那里得到我们想要的，我们就把他们从我们的生活中删</a:t>
            </a:r>
            <a:r>
              <a:rPr lang="zh-CN" altLang="en-US" dirty="0" smtClean="0"/>
              <a:t>除</a:t>
            </a:r>
            <a:endParaRPr lang="en-US" altLang="zh-CN" dirty="0" smtClean="0"/>
          </a:p>
          <a:p>
            <a:pPr marL="91440" indent="0">
              <a:spcBef>
                <a:spcPts val="0"/>
              </a:spcBef>
              <a:spcAft>
                <a:spcPts val="600"/>
              </a:spcAft>
              <a:buNone/>
            </a:pPr>
            <a:r>
              <a:rPr lang="en-US" sz="2200" dirty="0" smtClean="0"/>
              <a:t>3</a:t>
            </a:r>
            <a:r>
              <a:rPr lang="en-US" sz="2200" dirty="0"/>
              <a:t>. </a:t>
            </a:r>
            <a:r>
              <a:rPr lang="en-US" sz="2200" u="sng" dirty="0"/>
              <a:t>Business </a:t>
            </a:r>
            <a:r>
              <a:rPr lang="en-US" sz="2200" u="sng" dirty="0" smtClean="0"/>
              <a:t>Contract</a:t>
            </a:r>
            <a:r>
              <a:rPr lang="en-US" sz="2200" dirty="0" smtClean="0"/>
              <a:t>   </a:t>
            </a:r>
            <a:r>
              <a:rPr lang="zh-CN" altLang="en-US" sz="2200" dirty="0" smtClean="0"/>
              <a:t>贸</a:t>
            </a:r>
            <a:r>
              <a:rPr lang="zh-CN" altLang="en-US" sz="2200" dirty="0"/>
              <a:t>易合同</a:t>
            </a:r>
            <a:endParaRPr lang="en-US" altLang="zh-CN" sz="2200" dirty="0"/>
          </a:p>
          <a:p>
            <a:pPr marL="91440" lvl="1" indent="0">
              <a:spcBef>
                <a:spcPts val="0"/>
              </a:spcBef>
              <a:spcAft>
                <a:spcPts val="1800"/>
              </a:spcAft>
              <a:buNone/>
            </a:pPr>
            <a:r>
              <a:rPr lang="en-US" dirty="0"/>
              <a:t>I create a contract to protect my </a:t>
            </a:r>
            <a:r>
              <a:rPr lang="en-US" dirty="0" smtClean="0"/>
              <a:t>rights. If </a:t>
            </a:r>
            <a:r>
              <a:rPr lang="en-US" dirty="0"/>
              <a:t>you fail to follow the contract, I will cancel the deal and walk </a:t>
            </a:r>
            <a:r>
              <a:rPr lang="en-US" dirty="0" smtClean="0"/>
              <a:t>away </a:t>
            </a:r>
            <a:r>
              <a:rPr lang="zh-CN" altLang="en-US" dirty="0"/>
              <a:t>我订立了一份合同来保护我的权</a:t>
            </a:r>
            <a:r>
              <a:rPr lang="zh-CN" altLang="en-US" dirty="0" smtClean="0"/>
              <a:t>利 如</a:t>
            </a:r>
            <a:r>
              <a:rPr lang="zh-CN" altLang="en-US" dirty="0"/>
              <a:t>果你不遵守合同，我就取消交易，走人</a:t>
            </a:r>
            <a:endParaRPr lang="en-US" dirty="0"/>
          </a:p>
          <a:p>
            <a:pPr marL="91440" lvl="1" indent="0">
              <a:spcBef>
                <a:spcPts val="0"/>
              </a:spcBef>
              <a:spcAft>
                <a:spcPts val="1800"/>
              </a:spcAft>
              <a:buNone/>
            </a:pPr>
            <a:endParaRPr lang="en-US" dirty="0"/>
          </a:p>
          <a:p>
            <a:pPr marL="91440" lvl="1" indent="0">
              <a:spcBef>
                <a:spcPts val="0"/>
              </a:spcBef>
              <a:spcAft>
                <a:spcPts val="1800"/>
              </a:spcAft>
              <a:buNone/>
            </a:pPr>
            <a:endParaRPr lang="en-US" dirty="0"/>
          </a:p>
        </p:txBody>
      </p:sp>
    </p:spTree>
    <p:extLst>
      <p:ext uri="{BB962C8B-B14F-4D97-AF65-F5344CB8AC3E}">
        <p14:creationId xmlns:p14="http://schemas.microsoft.com/office/powerpoint/2010/main" val="2205414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7565"/>
          </a:xfrm>
        </p:spPr>
        <p:txBody>
          <a:bodyPr/>
          <a:lstStyle/>
          <a:p>
            <a:r>
              <a:rPr lang="en-US" dirty="0" smtClean="0"/>
              <a:t>What is Marriage?</a:t>
            </a:r>
            <a:endParaRPr lang="en-US" dirty="0"/>
          </a:p>
        </p:txBody>
      </p:sp>
      <p:sp>
        <p:nvSpPr>
          <p:cNvPr id="3" name="Content Placeholder 2"/>
          <p:cNvSpPr>
            <a:spLocks noGrp="1"/>
          </p:cNvSpPr>
          <p:nvPr>
            <p:ph idx="1"/>
          </p:nvPr>
        </p:nvSpPr>
        <p:spPr>
          <a:xfrm>
            <a:off x="2144486" y="1538344"/>
            <a:ext cx="9742714" cy="4797910"/>
          </a:xfrm>
        </p:spPr>
        <p:txBody>
          <a:bodyPr>
            <a:normAutofit/>
          </a:bodyPr>
          <a:lstStyle/>
          <a:p>
            <a:pPr>
              <a:spcAft>
                <a:spcPts val="1200"/>
              </a:spcAft>
            </a:pPr>
            <a:r>
              <a:rPr lang="en-US" dirty="0" smtClean="0"/>
              <a:t>It is </a:t>
            </a:r>
            <a:r>
              <a:rPr lang="en-US" b="1" dirty="0" smtClean="0"/>
              <a:t>not a business deal</a:t>
            </a:r>
            <a:r>
              <a:rPr lang="en-US" dirty="0" smtClean="0"/>
              <a:t>.  In business, when your personal </a:t>
            </a:r>
            <a:r>
              <a:rPr lang="en-US" dirty="0" smtClean="0"/>
              <a:t>need </a:t>
            </a:r>
            <a:r>
              <a:rPr lang="en-US" dirty="0" smtClean="0"/>
              <a:t>isn’t met (or a better deal comes along), you walk away.</a:t>
            </a:r>
          </a:p>
          <a:p>
            <a:pPr>
              <a:spcAft>
                <a:spcPts val="1200"/>
              </a:spcAft>
            </a:pPr>
            <a:r>
              <a:rPr lang="en-US" dirty="0" smtClean="0"/>
              <a:t>It is </a:t>
            </a:r>
            <a:r>
              <a:rPr lang="en-US" b="1" dirty="0" smtClean="0"/>
              <a:t>not a friendship </a:t>
            </a:r>
            <a:r>
              <a:rPr lang="en-US" dirty="0" smtClean="0"/>
              <a:t>between </a:t>
            </a:r>
            <a:r>
              <a:rPr lang="en-US" b="1" dirty="0" smtClean="0"/>
              <a:t>two “children</a:t>
            </a:r>
            <a:r>
              <a:rPr lang="en-US" dirty="0" smtClean="0"/>
              <a:t>.”</a:t>
            </a:r>
          </a:p>
          <a:p>
            <a:pPr>
              <a:spcAft>
                <a:spcPts val="1200"/>
              </a:spcAft>
            </a:pPr>
            <a:r>
              <a:rPr lang="en-US" dirty="0" smtClean="0"/>
              <a:t>It is </a:t>
            </a:r>
            <a:r>
              <a:rPr lang="en-US" b="1" dirty="0" smtClean="0"/>
              <a:t>much more </a:t>
            </a:r>
            <a:r>
              <a:rPr lang="en-US" dirty="0" smtClean="0"/>
              <a:t>than a </a:t>
            </a:r>
            <a:r>
              <a:rPr lang="en-US" b="1" dirty="0" smtClean="0"/>
              <a:t>legal partnership </a:t>
            </a:r>
            <a:r>
              <a:rPr lang="en-US" dirty="0" smtClean="0"/>
              <a:t>between two </a:t>
            </a:r>
            <a:r>
              <a:rPr lang="en-US" b="1" dirty="0" smtClean="0"/>
              <a:t>unchangeable</a:t>
            </a:r>
            <a:r>
              <a:rPr lang="en-US" dirty="0" smtClean="0"/>
              <a:t> adults.</a:t>
            </a:r>
          </a:p>
          <a:p>
            <a:pPr>
              <a:spcAft>
                <a:spcPts val="1200"/>
              </a:spcAft>
            </a:pPr>
            <a:r>
              <a:rPr lang="en-US" b="1" dirty="0" smtClean="0"/>
              <a:t>It is a covenant </a:t>
            </a:r>
            <a:r>
              <a:rPr lang="en-US" dirty="0" smtClean="0"/>
              <a:t>between two people, </a:t>
            </a:r>
            <a:r>
              <a:rPr lang="en-US" b="1" dirty="0" smtClean="0"/>
              <a:t>sacrificially loving </a:t>
            </a:r>
            <a:r>
              <a:rPr lang="en-US" dirty="0" smtClean="0"/>
              <a:t>each other and </a:t>
            </a:r>
            <a:r>
              <a:rPr lang="en-US" b="1" dirty="0" smtClean="0"/>
              <a:t>becoming one </a:t>
            </a:r>
            <a:r>
              <a:rPr lang="en-US" dirty="0" smtClean="0"/>
              <a:t>new person.</a:t>
            </a:r>
          </a:p>
          <a:p>
            <a:pPr lvl="1">
              <a:spcAft>
                <a:spcPts val="1200"/>
              </a:spcAft>
            </a:pPr>
            <a:r>
              <a:rPr lang="en-US" b="1" dirty="0" smtClean="0"/>
              <a:t>Covenant</a:t>
            </a:r>
            <a:r>
              <a:rPr lang="en-US" dirty="0" smtClean="0"/>
              <a:t>: a formal, binding agreement of unconditional love</a:t>
            </a:r>
            <a:endParaRPr lang="en-US" dirty="0"/>
          </a:p>
        </p:txBody>
      </p:sp>
    </p:spTree>
    <p:extLst>
      <p:ext uri="{BB962C8B-B14F-4D97-AF65-F5344CB8AC3E}">
        <p14:creationId xmlns:p14="http://schemas.microsoft.com/office/powerpoint/2010/main" val="372869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left)">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936" y="141514"/>
            <a:ext cx="9229498" cy="707571"/>
          </a:xfrm>
        </p:spPr>
        <p:txBody>
          <a:bodyPr>
            <a:normAutofit fontScale="90000"/>
          </a:bodyPr>
          <a:lstStyle/>
          <a:p>
            <a:pPr algn="ctr"/>
            <a:r>
              <a:rPr lang="en-US" b="1" u="sng" dirty="0" smtClean="0"/>
              <a:t>Sample Wedding Vows – Husband to Wife</a:t>
            </a:r>
            <a:endParaRPr lang="en-US" b="1" u="sng" dirty="0"/>
          </a:p>
        </p:txBody>
      </p:sp>
      <p:sp>
        <p:nvSpPr>
          <p:cNvPr id="3" name="Content Placeholder 2"/>
          <p:cNvSpPr>
            <a:spLocks noGrp="1"/>
          </p:cNvSpPr>
          <p:nvPr>
            <p:ph idx="1"/>
          </p:nvPr>
        </p:nvSpPr>
        <p:spPr>
          <a:xfrm>
            <a:off x="1589315" y="1023257"/>
            <a:ext cx="10374086" cy="5497285"/>
          </a:xfrm>
        </p:spPr>
        <p:txBody>
          <a:bodyPr>
            <a:noAutofit/>
          </a:bodyPr>
          <a:lstStyle/>
          <a:p>
            <a:pPr>
              <a:spcAft>
                <a:spcPts val="1200"/>
              </a:spcAft>
            </a:pPr>
            <a:r>
              <a:rPr lang="en-US" sz="2600" dirty="0"/>
              <a:t>I </a:t>
            </a:r>
            <a:r>
              <a:rPr lang="en-US" sz="2600" dirty="0" smtClean="0"/>
              <a:t>promise </a:t>
            </a:r>
            <a:r>
              <a:rPr lang="en-US" sz="2600" dirty="0"/>
              <a:t>before God and these witnesses to pursue loving you, as Christ loves His church. </a:t>
            </a:r>
            <a:r>
              <a:rPr lang="en-US" sz="2600" dirty="0" smtClean="0"/>
              <a:t>By </a:t>
            </a:r>
            <a:r>
              <a:rPr lang="en-US" sz="2600" dirty="0"/>
              <a:t>His grace, I will love you </a:t>
            </a:r>
            <a:r>
              <a:rPr lang="en-US" sz="2600" dirty="0" smtClean="0"/>
              <a:t>with a sacrificial </a:t>
            </a:r>
            <a:r>
              <a:rPr lang="en-US" sz="2600" dirty="0"/>
              <a:t>and </a:t>
            </a:r>
            <a:r>
              <a:rPr lang="en-US" sz="2600" dirty="0" smtClean="0"/>
              <a:t>irrevocable love. I </a:t>
            </a:r>
            <a:r>
              <a:rPr lang="en-US" sz="2600" dirty="0"/>
              <a:t>want to be your husband so that we may serve Christ together </a:t>
            </a:r>
            <a:r>
              <a:rPr lang="en-US" sz="2600" dirty="0" smtClean="0"/>
              <a:t>through </a:t>
            </a:r>
            <a:r>
              <a:rPr lang="en-US" sz="2600" dirty="0"/>
              <a:t>all </a:t>
            </a:r>
            <a:r>
              <a:rPr lang="en-US" sz="2600" dirty="0" smtClean="0"/>
              <a:t>of the </a:t>
            </a:r>
            <a:r>
              <a:rPr lang="en-US" sz="2600" dirty="0"/>
              <a:t>uncertainties and trials of life. I promise to love and be faithful to </a:t>
            </a:r>
            <a:r>
              <a:rPr lang="en-US" sz="2600" dirty="0" smtClean="0"/>
              <a:t>you, </a:t>
            </a:r>
            <a:r>
              <a:rPr lang="en-US" sz="2600" dirty="0"/>
              <a:t>to </a:t>
            </a:r>
            <a:r>
              <a:rPr lang="en-US" sz="2600" dirty="0" smtClean="0"/>
              <a:t>seek </a:t>
            </a:r>
            <a:r>
              <a:rPr lang="en-US" sz="2600" dirty="0"/>
              <a:t>to grow in the likeness of Christ, </a:t>
            </a:r>
            <a:r>
              <a:rPr lang="en-US" sz="2600" dirty="0" smtClean="0"/>
              <a:t>I will value </a:t>
            </a:r>
            <a:r>
              <a:rPr lang="en-US" sz="2600" dirty="0"/>
              <a:t>you more highly than I do myself. I will listen to you. I will seek humility and I will forgive you as Christ has forgiven me. </a:t>
            </a:r>
            <a:r>
              <a:rPr lang="en-US" sz="2600" dirty="0" smtClean="0"/>
              <a:t>Through His </a:t>
            </a:r>
            <a:r>
              <a:rPr lang="en-US" sz="2600" dirty="0"/>
              <a:t>power, I will provide godly leadership for you. I will care for you. I will protect you and provide for you, I will </a:t>
            </a:r>
            <a:r>
              <a:rPr lang="en-US" sz="2600" dirty="0" smtClean="0"/>
              <a:t>weep with you </a:t>
            </a:r>
            <a:r>
              <a:rPr lang="en-US" sz="2600" dirty="0"/>
              <a:t>in sorrow and rejoice with you </a:t>
            </a:r>
            <a:r>
              <a:rPr lang="en-US" sz="2600" dirty="0" smtClean="0"/>
              <a:t>in </a:t>
            </a:r>
            <a:r>
              <a:rPr lang="en-US" sz="2600" dirty="0"/>
              <a:t>blessings. And I will be faithful to you and you alone as my wife </a:t>
            </a:r>
            <a:r>
              <a:rPr lang="en-US" sz="2600" dirty="0" smtClean="0"/>
              <a:t>until </a:t>
            </a:r>
            <a:r>
              <a:rPr lang="en-US" sz="2600" dirty="0"/>
              <a:t>Christ Jesus returns or we are parted by death.</a:t>
            </a:r>
          </a:p>
        </p:txBody>
      </p:sp>
    </p:spTree>
    <p:extLst>
      <p:ext uri="{BB962C8B-B14F-4D97-AF65-F5344CB8AC3E}">
        <p14:creationId xmlns:p14="http://schemas.microsoft.com/office/powerpoint/2010/main" val="4287660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936" y="141514"/>
            <a:ext cx="9229498" cy="707571"/>
          </a:xfrm>
        </p:spPr>
        <p:txBody>
          <a:bodyPr>
            <a:normAutofit fontScale="90000"/>
          </a:bodyPr>
          <a:lstStyle/>
          <a:p>
            <a:pPr algn="ctr"/>
            <a:r>
              <a:rPr lang="en-US" b="1" u="sng" dirty="0" smtClean="0"/>
              <a:t>Sample Wedding Vows – Wife to Husband</a:t>
            </a:r>
            <a:endParaRPr lang="en-US" b="1" u="sng" dirty="0"/>
          </a:p>
        </p:txBody>
      </p:sp>
      <p:sp>
        <p:nvSpPr>
          <p:cNvPr id="3" name="Content Placeholder 2"/>
          <p:cNvSpPr>
            <a:spLocks noGrp="1"/>
          </p:cNvSpPr>
          <p:nvPr>
            <p:ph idx="1"/>
          </p:nvPr>
        </p:nvSpPr>
        <p:spPr>
          <a:xfrm>
            <a:off x="1589315" y="1023257"/>
            <a:ext cx="10374086" cy="5497285"/>
          </a:xfrm>
        </p:spPr>
        <p:txBody>
          <a:bodyPr>
            <a:noAutofit/>
          </a:bodyPr>
          <a:lstStyle/>
          <a:p>
            <a:pPr>
              <a:spcAft>
                <a:spcPts val="1200"/>
              </a:spcAft>
            </a:pPr>
            <a:r>
              <a:rPr lang="en-US" sz="2600" dirty="0"/>
              <a:t>I </a:t>
            </a:r>
            <a:r>
              <a:rPr lang="en-US" sz="2600" dirty="0" smtClean="0"/>
              <a:t>promise </a:t>
            </a:r>
            <a:r>
              <a:rPr lang="en-US" sz="2600" dirty="0"/>
              <a:t>before God and these witnesses to submit to you as I submit to </a:t>
            </a:r>
            <a:r>
              <a:rPr lang="en-US" sz="2600" dirty="0" smtClean="0"/>
              <a:t>Christ. By His </a:t>
            </a:r>
            <a:r>
              <a:rPr lang="en-US" sz="2600" dirty="0"/>
              <a:t>grace, I will love you </a:t>
            </a:r>
            <a:r>
              <a:rPr lang="en-US" sz="2600" dirty="0" smtClean="0"/>
              <a:t>with a </a:t>
            </a:r>
            <a:r>
              <a:rPr lang="en-US" sz="2600" dirty="0"/>
              <a:t>sacrificial and irrevocable </a:t>
            </a:r>
            <a:r>
              <a:rPr lang="en-US" sz="2600" dirty="0" smtClean="0"/>
              <a:t>love. </a:t>
            </a:r>
            <a:r>
              <a:rPr lang="en-US" sz="2600" dirty="0"/>
              <a:t>I want to be your wife so that we may serve Christ together through all the uncertainties and trials of life. I promise to love you and be faithful to </a:t>
            </a:r>
            <a:r>
              <a:rPr lang="en-US" sz="2600" dirty="0" smtClean="0"/>
              <a:t>you and </a:t>
            </a:r>
            <a:r>
              <a:rPr lang="en-US" sz="2600" dirty="0"/>
              <a:t>to seek to grow in the likeness of Christ. I will value you more highly than I do myself. I will listen to </a:t>
            </a:r>
            <a:r>
              <a:rPr lang="en-US" sz="2600" dirty="0" smtClean="0"/>
              <a:t>you. </a:t>
            </a:r>
            <a:r>
              <a:rPr lang="en-US" sz="2600" dirty="0"/>
              <a:t>I will seek humility and I will forgive you as Christ has forgiven </a:t>
            </a:r>
            <a:r>
              <a:rPr lang="en-US" sz="2600" dirty="0" smtClean="0"/>
              <a:t>me. Through His power, </a:t>
            </a:r>
            <a:r>
              <a:rPr lang="en-US" sz="2600" dirty="0"/>
              <a:t>I will be your </a:t>
            </a:r>
            <a:r>
              <a:rPr lang="en-US" sz="2600" dirty="0" smtClean="0"/>
              <a:t>helpmeet </a:t>
            </a:r>
            <a:r>
              <a:rPr lang="en-US" sz="2600" dirty="0"/>
              <a:t>and I will respect your godly leadership over me. I will </a:t>
            </a:r>
            <a:r>
              <a:rPr lang="en-US" sz="2600" dirty="0" smtClean="0"/>
              <a:t>weep with </a:t>
            </a:r>
            <a:r>
              <a:rPr lang="en-US" sz="2600" dirty="0"/>
              <a:t>you </a:t>
            </a:r>
            <a:r>
              <a:rPr lang="en-US" sz="2600" dirty="0" smtClean="0"/>
              <a:t>in sorrow </a:t>
            </a:r>
            <a:r>
              <a:rPr lang="en-US" sz="2600" dirty="0"/>
              <a:t>and rejoice with you </a:t>
            </a:r>
            <a:r>
              <a:rPr lang="en-US" sz="2600" dirty="0" smtClean="0"/>
              <a:t>in </a:t>
            </a:r>
            <a:r>
              <a:rPr lang="en-US" sz="2600" dirty="0"/>
              <a:t>blessings. I will be faithful to you and you </a:t>
            </a:r>
            <a:r>
              <a:rPr lang="en-US" sz="2600" dirty="0" smtClean="0"/>
              <a:t>alone as </a:t>
            </a:r>
            <a:r>
              <a:rPr lang="en-US" sz="2600" dirty="0"/>
              <a:t>my husband </a:t>
            </a:r>
            <a:r>
              <a:rPr lang="en-US" sz="2600" dirty="0" smtClean="0"/>
              <a:t>until </a:t>
            </a:r>
            <a:r>
              <a:rPr lang="en-US" sz="2600" dirty="0"/>
              <a:t>Christ returns or we are parted by death.</a:t>
            </a:r>
          </a:p>
        </p:txBody>
      </p:sp>
    </p:spTree>
    <p:extLst>
      <p:ext uri="{BB962C8B-B14F-4D97-AF65-F5344CB8AC3E}">
        <p14:creationId xmlns:p14="http://schemas.microsoft.com/office/powerpoint/2010/main" val="94100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3073" y="178420"/>
            <a:ext cx="8006576" cy="1593230"/>
          </a:xfrm>
        </p:spPr>
        <p:txBody>
          <a:bodyPr>
            <a:normAutofit/>
          </a:bodyPr>
          <a:lstStyle/>
          <a:p>
            <a:r>
              <a:rPr lang="en-US" b="1" u="sng" dirty="0"/>
              <a:t>Three pillars to a good marriage</a:t>
            </a:r>
            <a:r>
              <a:rPr lang="en-US" b="1" u="sng" dirty="0" smtClean="0"/>
              <a:t>:</a:t>
            </a:r>
            <a:r>
              <a:rPr lang="en-US" sz="4000" b="1" u="sng" dirty="0"/>
              <a:t/>
            </a:r>
            <a:br>
              <a:rPr lang="en-US" sz="4000" b="1" u="sng" dirty="0"/>
            </a:br>
            <a:r>
              <a:rPr lang="zh-CN" altLang="en-US" sz="4000" dirty="0"/>
              <a:t>美好婚姻的三大支柱</a:t>
            </a:r>
            <a:endParaRPr lang="en-US" sz="4000" b="1" u="sng" dirty="0"/>
          </a:p>
        </p:txBody>
      </p:sp>
      <p:sp>
        <p:nvSpPr>
          <p:cNvPr id="3" name="Content Placeholder 2"/>
          <p:cNvSpPr>
            <a:spLocks noGrp="1"/>
          </p:cNvSpPr>
          <p:nvPr>
            <p:ph idx="1"/>
          </p:nvPr>
        </p:nvSpPr>
        <p:spPr>
          <a:xfrm>
            <a:off x="2193073" y="2062977"/>
            <a:ext cx="8129239" cy="4471639"/>
          </a:xfrm>
        </p:spPr>
        <p:txBody>
          <a:bodyPr>
            <a:normAutofit/>
          </a:bodyPr>
          <a:lstStyle/>
          <a:p>
            <a:pPr marL="0" indent="0">
              <a:buNone/>
            </a:pPr>
            <a:r>
              <a:rPr lang="en-US" sz="3200" dirty="0"/>
              <a:t>“That is why a man leaves his father and mother and is united to his wife, and they become one flesh.”  Genesis 2:24 </a:t>
            </a:r>
          </a:p>
          <a:p>
            <a:pPr marL="0" indent="0">
              <a:buNone/>
            </a:pPr>
            <a:endParaRPr lang="en-US" sz="3200" dirty="0"/>
          </a:p>
          <a:p>
            <a:pPr marL="385763" indent="-385763">
              <a:buFont typeface="+mj-lt"/>
              <a:buAutoNum type="arabicPeriod"/>
            </a:pPr>
            <a:r>
              <a:rPr lang="en-US" sz="3200" dirty="0"/>
              <a:t>Leave   </a:t>
            </a:r>
            <a:r>
              <a:rPr lang="zh-CN" altLang="en-US" sz="3200" dirty="0"/>
              <a:t>离开</a:t>
            </a:r>
          </a:p>
          <a:p>
            <a:pPr marL="385763" indent="-385763">
              <a:buFont typeface="+mj-lt"/>
              <a:buAutoNum type="arabicPeriod"/>
            </a:pPr>
            <a:r>
              <a:rPr lang="en-US" sz="3200" dirty="0"/>
              <a:t>Unite   </a:t>
            </a:r>
            <a:r>
              <a:rPr lang="zh-CN" altLang="en-US" sz="3200" dirty="0"/>
              <a:t>连合</a:t>
            </a:r>
          </a:p>
          <a:p>
            <a:pPr marL="385763" indent="-385763">
              <a:buFont typeface="+mj-lt"/>
              <a:buAutoNum type="arabicPeriod"/>
            </a:pPr>
            <a:r>
              <a:rPr lang="en-US" sz="3200" dirty="0"/>
              <a:t>Become one   </a:t>
            </a:r>
            <a:r>
              <a:rPr lang="zh-CN" altLang="en-US" sz="3200" dirty="0"/>
              <a:t>成为一体</a:t>
            </a:r>
            <a:endParaRPr lang="en-US" altLang="zh-CN" sz="3200" dirty="0"/>
          </a:p>
          <a:p>
            <a:pPr marL="385763" indent="-385763">
              <a:buFont typeface="+mj-lt"/>
              <a:buAutoNum type="arabicPeriod"/>
            </a:pPr>
            <a:endParaRPr lang="en-US" altLang="zh-CN" sz="3200" dirty="0"/>
          </a:p>
          <a:p>
            <a:pPr marL="385763" indent="-385763">
              <a:buFont typeface="+mj-lt"/>
              <a:buAutoNum type="arabicPeriod"/>
            </a:pPr>
            <a:endParaRPr lang="zh-CN" altLang="en-US" sz="3200" dirty="0"/>
          </a:p>
          <a:p>
            <a:pPr marL="385763" indent="-385763">
              <a:buFont typeface="+mj-lt"/>
              <a:buAutoNum type="arabicPeriod"/>
            </a:pPr>
            <a:endParaRPr lang="en-US" sz="3200" dirty="0"/>
          </a:p>
        </p:txBody>
      </p:sp>
    </p:spTree>
    <p:extLst>
      <p:ext uri="{BB962C8B-B14F-4D97-AF65-F5344CB8AC3E}">
        <p14:creationId xmlns:p14="http://schemas.microsoft.com/office/powerpoint/2010/main" val="123046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884</TotalTime>
  <Words>2162</Words>
  <Application>Microsoft Office PowerPoint</Application>
  <PresentationFormat>Widescreen</PresentationFormat>
  <Paragraphs>174</Paragraphs>
  <Slides>18</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等线</vt:lpstr>
      <vt:lpstr>宋体</vt:lpstr>
      <vt:lpstr>幼圆</vt:lpstr>
      <vt:lpstr>Arial</vt:lpstr>
      <vt:lpstr>Calibri</vt:lpstr>
      <vt:lpstr>Century Gothic</vt:lpstr>
      <vt:lpstr>Wingdings 3</vt:lpstr>
      <vt:lpstr>Wisp</vt:lpstr>
      <vt:lpstr>Building Strong Foundations</vt:lpstr>
      <vt:lpstr>Preparing for Marriage Course</vt:lpstr>
      <vt:lpstr>Preparing for Marriage Course</vt:lpstr>
      <vt:lpstr>The Beginning of your Relationship</vt:lpstr>
      <vt:lpstr>Commitment: Three Ideas that work against it 承诺 -- 有三个想法与之相悖</vt:lpstr>
      <vt:lpstr>What is Marriage?</vt:lpstr>
      <vt:lpstr>Sample Wedding Vows – Husband to Wife</vt:lpstr>
      <vt:lpstr>Sample Wedding Vows – Wife to Husband</vt:lpstr>
      <vt:lpstr>Three pillars to a good marriage: 美好婚姻的三大支柱</vt:lpstr>
      <vt:lpstr>PowerPoint Presentation</vt:lpstr>
      <vt:lpstr>Unity Candle Example</vt:lpstr>
      <vt:lpstr>Unity Candle Example</vt:lpstr>
      <vt:lpstr>Unity Candle Example</vt:lpstr>
      <vt:lpstr>Unity Candle Example</vt:lpstr>
      <vt:lpstr>PowerPoint Presentation</vt:lpstr>
      <vt:lpstr>Becoming One 合而为一</vt:lpstr>
      <vt:lpstr>Foundations for a Strong Marriage: Nurturing Each Other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47</cp:revision>
  <dcterms:created xsi:type="dcterms:W3CDTF">2021-04-23T18:43:31Z</dcterms:created>
  <dcterms:modified xsi:type="dcterms:W3CDTF">2024-10-18T15:58:27Z</dcterms:modified>
</cp:coreProperties>
</file>