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1"/>
  </p:notesMasterIdLst>
  <p:sldIdLst>
    <p:sldId id="342" r:id="rId2"/>
    <p:sldId id="365" r:id="rId3"/>
    <p:sldId id="364" r:id="rId4"/>
    <p:sldId id="366" r:id="rId5"/>
    <p:sldId id="389" r:id="rId6"/>
    <p:sldId id="398" r:id="rId7"/>
    <p:sldId id="390" r:id="rId8"/>
    <p:sldId id="395" r:id="rId9"/>
    <p:sldId id="401" r:id="rId10"/>
    <p:sldId id="396" r:id="rId11"/>
    <p:sldId id="397" r:id="rId12"/>
    <p:sldId id="370" r:id="rId13"/>
    <p:sldId id="369" r:id="rId14"/>
    <p:sldId id="386" r:id="rId15"/>
    <p:sldId id="388" r:id="rId16"/>
    <p:sldId id="404" r:id="rId17"/>
    <p:sldId id="402" r:id="rId18"/>
    <p:sldId id="403" r:id="rId19"/>
    <p:sldId id="405" r:id="rId20"/>
    <p:sldId id="406" r:id="rId21"/>
    <p:sldId id="371" r:id="rId22"/>
    <p:sldId id="380" r:id="rId23"/>
    <p:sldId id="381" r:id="rId24"/>
    <p:sldId id="383" r:id="rId25"/>
    <p:sldId id="367" r:id="rId26"/>
    <p:sldId id="384" r:id="rId27"/>
    <p:sldId id="399" r:id="rId28"/>
    <p:sldId id="400" r:id="rId29"/>
    <p:sldId id="394"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660" autoAdjust="0"/>
    <p:restoredTop sz="78865" autoAdjust="0"/>
  </p:normalViewPr>
  <p:slideViewPr>
    <p:cSldViewPr snapToGrid="0">
      <p:cViewPr varScale="1">
        <p:scale>
          <a:sx n="92" d="100"/>
          <a:sy n="92" d="100"/>
        </p:scale>
        <p:origin x="138" y="84"/>
      </p:cViewPr>
      <p:guideLst/>
    </p:cSldViewPr>
  </p:slideViewPr>
  <p:notesTextViewPr>
    <p:cViewPr>
      <p:scale>
        <a:sx n="176" d="100"/>
        <a:sy n="176" d="100"/>
      </p:scale>
      <p:origin x="0" y="0"/>
    </p:cViewPr>
  </p:notesTextViewPr>
  <p:sorterViewPr>
    <p:cViewPr>
      <p:scale>
        <a:sx n="180" d="100"/>
        <a:sy n="180" d="100"/>
      </p:scale>
      <p:origin x="0" y="-904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782836-146D-47FA-A580-D25EBF870E4E}" type="datetimeFigureOut">
              <a:rPr lang="en-US" smtClean="0"/>
              <a:t>10/4/2025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952E43-2235-4977-9058-9C29D206FC86}" type="slidenum">
              <a:rPr lang="en-US" smtClean="0"/>
              <a:t>‹#›</a:t>
            </a:fld>
            <a:endParaRPr lang="en-US"/>
          </a:p>
        </p:txBody>
      </p:sp>
    </p:spTree>
    <p:extLst>
      <p:ext uri="{BB962C8B-B14F-4D97-AF65-F5344CB8AC3E}">
        <p14:creationId xmlns:p14="http://schemas.microsoft.com/office/powerpoint/2010/main" val="3952760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google.com/search?sca_esv=580857096&amp;sxsrf=AM9HkKkBn9gMCyFqLZfB_-pItWsXJ4UaTQ:1699539139377&amp;q=short-lived&amp;si=ALGXSlY7Tk5u3AnUd39hr4eAN0grOAYdl4vuvAYlr8b-r7daHaWUduNQuN3YKHwb_PzUkCxYY_zhS15fEqJhb-srtE5FzIE4JZxwPIxh2wvCT8xFROtysKc%3D&amp;expnd=1"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Stage 1 love just happens</a:t>
            </a:r>
            <a:r>
              <a:rPr lang="en-US" baseline="0" dirty="0"/>
              <a:t> via chemistry and physiology.  You don’t have to do anything to get a “tingly feeling” when you are attracted to a beautiful, sweet person.  But it soon fades away, especially when we become aware of the other persons flaws.</a:t>
            </a:r>
          </a:p>
          <a:p>
            <a:endParaRPr lang="en-US" baseline="0" dirty="0"/>
          </a:p>
          <a:p>
            <a:r>
              <a:rPr lang="en-US" baseline="0" dirty="0"/>
              <a:t>Stage 2 love actually requires work.  This might come as a shock, but true love doesn’t just happen – we have to think about it and work at it.</a:t>
            </a:r>
            <a:endParaRPr lang="en-US" dirty="0"/>
          </a:p>
        </p:txBody>
      </p:sp>
      <p:sp>
        <p:nvSpPr>
          <p:cNvPr id="4" name="Slide Number Placeholder 3"/>
          <p:cNvSpPr>
            <a:spLocks noGrp="1"/>
          </p:cNvSpPr>
          <p:nvPr>
            <p:ph type="sldNum" sz="quarter" idx="10"/>
          </p:nvPr>
        </p:nvSpPr>
        <p:spPr/>
        <p:txBody>
          <a:bodyPr/>
          <a:lstStyle/>
          <a:p>
            <a:fld id="{C0F6FC07-7D59-4179-B3E3-7FC4ED6CF494}" type="slidenum">
              <a:rPr lang="en-US" smtClean="0"/>
              <a:pPr/>
              <a:t>2</a:t>
            </a:fld>
            <a:endParaRPr lang="en-US"/>
          </a:p>
        </p:txBody>
      </p:sp>
    </p:spTree>
    <p:extLst>
      <p:ext uri="{BB962C8B-B14F-4D97-AF65-F5344CB8AC3E}">
        <p14:creationId xmlns:p14="http://schemas.microsoft.com/office/powerpoint/2010/main" val="384323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92994B-5C3C-FD19-DA99-2872B1EA0E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5C8696-63B7-08F8-802C-DC10383EE1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971CEE-01E6-88CC-33F2-22237751BD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B2C980-8165-926B-3213-B24D2F5B09D3}"/>
              </a:ext>
            </a:extLst>
          </p:cNvPr>
          <p:cNvSpPr>
            <a:spLocks noGrp="1"/>
          </p:cNvSpPr>
          <p:nvPr>
            <p:ph type="sldNum" sz="quarter" idx="10"/>
          </p:nvPr>
        </p:nvSpPr>
        <p:spPr/>
        <p:txBody>
          <a:bodyPr/>
          <a:lstStyle/>
          <a:p>
            <a:fld id="{95952E43-2235-4977-9058-9C29D206FC86}" type="slidenum">
              <a:rPr lang="en-US" smtClean="0"/>
              <a:t>17</a:t>
            </a:fld>
            <a:endParaRPr lang="en-US"/>
          </a:p>
        </p:txBody>
      </p:sp>
    </p:spTree>
    <p:extLst>
      <p:ext uri="{BB962C8B-B14F-4D97-AF65-F5344CB8AC3E}">
        <p14:creationId xmlns:p14="http://schemas.microsoft.com/office/powerpoint/2010/main" val="3390408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92D9D1-ED67-314C-A4BC-88569EB69D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94221A-1426-8624-0DCD-4A2FA47C26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95DCD2-7EFB-9745-0BB8-1326A89019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55A78C-35AA-CF00-F89D-D0F888B3E2FC}"/>
              </a:ext>
            </a:extLst>
          </p:cNvPr>
          <p:cNvSpPr>
            <a:spLocks noGrp="1"/>
          </p:cNvSpPr>
          <p:nvPr>
            <p:ph type="sldNum" sz="quarter" idx="10"/>
          </p:nvPr>
        </p:nvSpPr>
        <p:spPr/>
        <p:txBody>
          <a:bodyPr/>
          <a:lstStyle/>
          <a:p>
            <a:fld id="{95952E43-2235-4977-9058-9C29D206FC86}" type="slidenum">
              <a:rPr lang="en-US" smtClean="0"/>
              <a:t>18</a:t>
            </a:fld>
            <a:endParaRPr lang="en-US"/>
          </a:p>
        </p:txBody>
      </p:sp>
    </p:spTree>
    <p:extLst>
      <p:ext uri="{BB962C8B-B14F-4D97-AF65-F5344CB8AC3E}">
        <p14:creationId xmlns:p14="http://schemas.microsoft.com/office/powerpoint/2010/main" val="24613619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3F41B-710C-D7B4-D5C1-4B3D828E8A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BDE3F0-FAE8-9224-8FE2-7C6182A99D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2F214F-D218-3BB8-6082-985E53AD58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B665692-278F-3676-67FA-ECB9F827993C}"/>
              </a:ext>
            </a:extLst>
          </p:cNvPr>
          <p:cNvSpPr>
            <a:spLocks noGrp="1"/>
          </p:cNvSpPr>
          <p:nvPr>
            <p:ph type="sldNum" sz="quarter" idx="10"/>
          </p:nvPr>
        </p:nvSpPr>
        <p:spPr/>
        <p:txBody>
          <a:bodyPr/>
          <a:lstStyle/>
          <a:p>
            <a:fld id="{95952E43-2235-4977-9058-9C29D206FC86}" type="slidenum">
              <a:rPr lang="en-US" smtClean="0"/>
              <a:t>19</a:t>
            </a:fld>
            <a:endParaRPr lang="en-US"/>
          </a:p>
        </p:txBody>
      </p:sp>
    </p:spTree>
    <p:extLst>
      <p:ext uri="{BB962C8B-B14F-4D97-AF65-F5344CB8AC3E}">
        <p14:creationId xmlns:p14="http://schemas.microsoft.com/office/powerpoint/2010/main" val="12136692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EC44CC-8921-0E11-5CE0-43FF5CACDE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1F48E6-9E84-3583-CB08-3D41F8FD92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C7B381-CACB-04A1-5A65-C2B7A8DE58A9}"/>
              </a:ext>
            </a:extLst>
          </p:cNvPr>
          <p:cNvSpPr>
            <a:spLocks noGrp="1"/>
          </p:cNvSpPr>
          <p:nvPr>
            <p:ph type="body" idx="1"/>
          </p:nvPr>
        </p:nvSpPr>
        <p:spPr/>
        <p:txBody>
          <a:bodyPr/>
          <a:lstStyle/>
          <a:p>
            <a:r>
              <a:rPr lang="en-US" dirty="0"/>
              <a:t>The Bible gives husbands 3x more verses that it gives to wives.</a:t>
            </a:r>
          </a:p>
          <a:p>
            <a:endParaRPr lang="en-US" dirty="0"/>
          </a:p>
          <a:p>
            <a:r>
              <a:rPr lang="en-US" sz="1200" kern="1200" dirty="0">
                <a:solidFill>
                  <a:schemeClr val="tx1"/>
                </a:solidFill>
                <a:effectLst/>
                <a:latin typeface="+mn-lt"/>
                <a:ea typeface="+mn-ea"/>
                <a:cs typeface="+mn-cs"/>
              </a:rPr>
              <a:t>If your marriage is off-track, God comes looking for the husband.  Both Adam and Eve sinned, but God called out to Adam.  She’s a sinner and part of the problem, but God holds the man responsible.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He commands us three times to love (agape) our wives in Eph 5!  He only tells wives one time to submit. </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you don’t live with her in an understanding way, your prayers will be hindered (a very serious warning).</a:t>
            </a:r>
          </a:p>
        </p:txBody>
      </p:sp>
      <p:sp>
        <p:nvSpPr>
          <p:cNvPr id="4" name="Slide Number Placeholder 3">
            <a:extLst>
              <a:ext uri="{FF2B5EF4-FFF2-40B4-BE49-F238E27FC236}">
                <a16:creationId xmlns:a16="http://schemas.microsoft.com/office/drawing/2014/main" id="{F26F45A5-1E82-FEF5-0801-BAF83670E13D}"/>
              </a:ext>
            </a:extLst>
          </p:cNvPr>
          <p:cNvSpPr>
            <a:spLocks noGrp="1"/>
          </p:cNvSpPr>
          <p:nvPr>
            <p:ph type="sldNum" sz="quarter" idx="10"/>
          </p:nvPr>
        </p:nvSpPr>
        <p:spPr/>
        <p:txBody>
          <a:bodyPr/>
          <a:lstStyle/>
          <a:p>
            <a:fld id="{95952E43-2235-4977-9058-9C29D206FC86}" type="slidenum">
              <a:rPr lang="en-US" smtClean="0"/>
              <a:t>20</a:t>
            </a:fld>
            <a:endParaRPr lang="en-US"/>
          </a:p>
        </p:txBody>
      </p:sp>
    </p:spTree>
    <p:extLst>
      <p:ext uri="{BB962C8B-B14F-4D97-AF65-F5344CB8AC3E}">
        <p14:creationId xmlns:p14="http://schemas.microsoft.com/office/powerpoint/2010/main" val="21650811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Most of us grow up learning the language of our parents, which becomes our native tongue. Later we may learn additional languages, but usually with much more effort. In the area of love, it’s similar. Your emotional love language and that of your spouse may be as different as Mandarin from English – no matter how hard you try to express love in English, if your spouse only understands Mandarin, you’ll never understand how to love each other.</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Seldom do a husband and wife have the same primary love language. We tend to speak our primary love language and become confused when our spouse doesn’t understand what we’re communicating. Once you identify and learn to speak your spouse’s primary love language, you’ll have discovered the key to a long-lasting, loving marriage.</a:t>
            </a:r>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21</a:t>
            </a:fld>
            <a:endParaRPr lang="en-US"/>
          </a:p>
        </p:txBody>
      </p:sp>
    </p:spTree>
    <p:extLst>
      <p:ext uri="{BB962C8B-B14F-4D97-AF65-F5344CB8AC3E}">
        <p14:creationId xmlns:p14="http://schemas.microsoft.com/office/powerpoint/2010/main" val="23763056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Most of us grow up learning the language of our parents, which becomes our native tongue. Later we may learn additional languages, but usually with much more effort. In the area of love, it’s similar. Your emotional love language and that of your spouse may be as different as Mandarin from English – no matter how hard you try to express love in English, if your spouse only understands Mandarin, you’ll never understand how to love each other.</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Seldom do a husband and wife have the same primary love language. We tend to speak our primary love language and become confused when our spouse doesn’t understand what we’re communicating. Once you identify and learn to speak your spouse’s primary love language, you’ll have discovered the key to a long-lasting, loving marriage.</a:t>
            </a:r>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22</a:t>
            </a:fld>
            <a:endParaRPr lang="en-US"/>
          </a:p>
        </p:txBody>
      </p:sp>
    </p:spTree>
    <p:extLst>
      <p:ext uri="{BB962C8B-B14F-4D97-AF65-F5344CB8AC3E}">
        <p14:creationId xmlns:p14="http://schemas.microsoft.com/office/powerpoint/2010/main" val="36376182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Most of us grow up learning the language of our parents, which becomes our native tongue. Later we may learn additional languages, but usually with much more effort. In the area of love, it’s similar. Your emotional love language and that of your spouse may be as different as Mandarin from English – no matter how hard you try to express love in English, if your spouse only understands Mandarin, you’ll never understand how to love each other.</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Seldom do a husband and wife have the same primary love language. We tend to speak our primary love language and become confused when our spouse doesn’t understand what we’re communicating. Once you identify and learn to speak your spouse’s primary love language, you’ll have discovered the key to a long-lasting, loving marriage.</a:t>
            </a:r>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23</a:t>
            </a:fld>
            <a:endParaRPr lang="en-US"/>
          </a:p>
        </p:txBody>
      </p:sp>
    </p:spTree>
    <p:extLst>
      <p:ext uri="{BB962C8B-B14F-4D97-AF65-F5344CB8AC3E}">
        <p14:creationId xmlns:p14="http://schemas.microsoft.com/office/powerpoint/2010/main" val="20106910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Most of us grow up learning the language of our parents, which becomes our native tongue. Later we may learn additional languages, but usually with much more effort. In the area of love, it’s similar. Your emotional love language and that of your spouse may be as different as Mandarin from English – no matter how hard you try to express love in English, if your spouse only understands Mandarin, you’ll never understand how to love each other.</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Seldom do a husband and wife have the same primary love language. We tend to speak our primary love language and become confused when our spouse doesn’t understand what we’re communicating. Once you identify and learn to speak your spouse’s primary love language, you’ll have discovered the key to a long-lasting, loving marriage.</a:t>
            </a:r>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24</a:t>
            </a:fld>
            <a:endParaRPr lang="en-US"/>
          </a:p>
        </p:txBody>
      </p:sp>
    </p:spTree>
    <p:extLst>
      <p:ext uri="{BB962C8B-B14F-4D97-AF65-F5344CB8AC3E}">
        <p14:creationId xmlns:p14="http://schemas.microsoft.com/office/powerpoint/2010/main" val="42753562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600" dirty="0"/>
              <a:t>Discuss the results with your partner and consider these questions:</a:t>
            </a:r>
          </a:p>
          <a:p>
            <a:pPr lvl="1"/>
            <a:r>
              <a:rPr lang="en-US" sz="3400" dirty="0"/>
              <a:t>What can happen if my partner has a different "Love Language" than me?  </a:t>
            </a:r>
          </a:p>
          <a:p>
            <a:pPr lvl="1"/>
            <a:r>
              <a:rPr lang="en-US" sz="3400" dirty="0"/>
              <a:t>How can I learn to speak my partner’s “Love Language”?</a:t>
            </a:r>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25</a:t>
            </a:fld>
            <a:endParaRPr lang="en-US"/>
          </a:p>
        </p:txBody>
      </p:sp>
    </p:spTree>
    <p:extLst>
      <p:ext uri="{BB962C8B-B14F-4D97-AF65-F5344CB8AC3E}">
        <p14:creationId xmlns:p14="http://schemas.microsoft.com/office/powerpoint/2010/main" val="4773084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BACE67E-D989-4803-A551-BFE46367FB47}" type="slidenum">
              <a:rPr lang="zh-CN" altLang="en-US"/>
              <a:pPr/>
              <a:t>26</a:t>
            </a:fld>
            <a:endParaRPr lang="en-US" altLang="zh-CN"/>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zh-CN" dirty="0">
                <a:latin typeface="Arial" panose="020B0604020202020204" pitchFamily="34" charset="0"/>
              </a:rPr>
              <a:t>This comes directly from 1 Corinthians 13 in the Bible</a:t>
            </a:r>
            <a:endParaRPr lang="zh-CN" altLang="en-US" dirty="0">
              <a:latin typeface="Arial" panose="020B0604020202020204" pitchFamily="34" charset="0"/>
            </a:endParaRPr>
          </a:p>
        </p:txBody>
      </p:sp>
    </p:spTree>
    <p:extLst>
      <p:ext uri="{BB962C8B-B14F-4D97-AF65-F5344CB8AC3E}">
        <p14:creationId xmlns:p14="http://schemas.microsoft.com/office/powerpoint/2010/main" val="2401268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Infatuation</a:t>
            </a:r>
            <a:r>
              <a:rPr lang="en-US" sz="1200" b="0" i="0" kern="1200" baseline="0" dirty="0">
                <a:solidFill>
                  <a:schemeClr val="tx1"/>
                </a:solidFill>
                <a:effectLst/>
                <a:latin typeface="+mn-lt"/>
                <a:ea typeface="+mn-ea"/>
                <a:cs typeface="+mn-cs"/>
              </a:rPr>
              <a:t> = </a:t>
            </a:r>
            <a:r>
              <a:rPr lang="en-US" sz="1200" b="0" i="0" kern="1200" dirty="0">
                <a:solidFill>
                  <a:schemeClr val="tx1"/>
                </a:solidFill>
                <a:effectLst/>
                <a:latin typeface="+mn-lt"/>
                <a:ea typeface="+mn-ea"/>
                <a:cs typeface="+mn-cs"/>
              </a:rPr>
              <a:t>an intense but </a:t>
            </a:r>
            <a:r>
              <a:rPr lang="en-US" sz="1200" b="0" i="0" u="none" strike="noStrike" kern="1200" dirty="0">
                <a:solidFill>
                  <a:schemeClr val="tx1"/>
                </a:solidFill>
                <a:effectLst/>
                <a:latin typeface="+mn-lt"/>
                <a:ea typeface="+mn-ea"/>
                <a:cs typeface="+mn-cs"/>
                <a:hlinkClick r:id="rId3"/>
              </a:rPr>
              <a:t>short-lived</a:t>
            </a:r>
            <a:r>
              <a:rPr lang="en-US" sz="1200" b="0" i="0" kern="1200" dirty="0">
                <a:solidFill>
                  <a:schemeClr val="tx1"/>
                </a:solidFill>
                <a:effectLst/>
                <a:latin typeface="+mn-lt"/>
                <a:ea typeface="+mn-ea"/>
                <a:cs typeface="+mn-cs"/>
              </a:rPr>
              <a:t> passionate longing for someone;</a:t>
            </a:r>
            <a:r>
              <a:rPr lang="en-US" sz="1200" b="0" i="0" kern="1200" baseline="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often a fantasy-based and can prevent you from acknowledging their weaknesses, leading to an unhealthy situation. Love is based in reality and is fed on closeness and true knowledge of the other person. Infatuation is a short-term chemical / physiological reaction in the body</a:t>
            </a:r>
            <a:r>
              <a:rPr lang="en-US" sz="1200" b="0" i="0" kern="1200" baseline="0" dirty="0">
                <a:solidFill>
                  <a:schemeClr val="tx1"/>
                </a:solidFill>
                <a:effectLst/>
                <a:latin typeface="+mn-lt"/>
                <a:ea typeface="+mn-ea"/>
                <a:cs typeface="+mn-cs"/>
              </a:rPr>
              <a:t>, usually fading after a few months.</a:t>
            </a:r>
            <a:endParaRPr lang="en-US" sz="120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Our society drives us to get</a:t>
            </a:r>
            <a:r>
              <a:rPr lang="en-US" sz="1200" baseline="0" dirty="0"/>
              <a:t> married based on external factors.  Our husband must own a house, a car, and have a great job.  We think that these things will provide some security for us and any children that might come along.</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But if we build our relationship on these things, we may soon wonder if we married the wrong person.  We will quickly watch love fade away and our marriage may soon feel like a bad business deal.</a:t>
            </a:r>
          </a:p>
          <a:p>
            <a:endParaRPr lang="en-US" dirty="0"/>
          </a:p>
        </p:txBody>
      </p:sp>
      <p:sp>
        <p:nvSpPr>
          <p:cNvPr id="4" name="Slide Number Placeholder 3"/>
          <p:cNvSpPr>
            <a:spLocks noGrp="1"/>
          </p:cNvSpPr>
          <p:nvPr>
            <p:ph type="sldNum" sz="quarter" idx="10"/>
          </p:nvPr>
        </p:nvSpPr>
        <p:spPr/>
        <p:txBody>
          <a:bodyPr/>
          <a:lstStyle/>
          <a:p>
            <a:fld id="{C0F6FC07-7D59-4179-B3E3-7FC4ED6CF494}" type="slidenum">
              <a:rPr lang="en-US" smtClean="0"/>
              <a:pPr/>
              <a:t>3</a:t>
            </a:fld>
            <a:endParaRPr lang="en-US"/>
          </a:p>
        </p:txBody>
      </p:sp>
    </p:spTree>
    <p:extLst>
      <p:ext uri="{BB962C8B-B14F-4D97-AF65-F5344CB8AC3E}">
        <p14:creationId xmlns:p14="http://schemas.microsoft.com/office/powerpoint/2010/main" val="37452729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In his book </a:t>
            </a:r>
            <a:r>
              <a:rPr lang="en-US" sz="1200" b="0" i="1" kern="1200" dirty="0">
                <a:solidFill>
                  <a:schemeClr val="tx1"/>
                </a:solidFill>
                <a:effectLst/>
                <a:latin typeface="+mn-lt"/>
                <a:ea typeface="+mn-ea"/>
                <a:cs typeface="+mn-cs"/>
              </a:rPr>
              <a:t>The Nature of Human Values</a:t>
            </a:r>
            <a:r>
              <a:rPr lang="en-US" sz="1200" b="0" i="0" kern="1200" dirty="0">
                <a:solidFill>
                  <a:schemeClr val="tx1"/>
                </a:solidFill>
                <a:effectLst/>
                <a:latin typeface="+mn-lt"/>
                <a:ea typeface="+mn-ea"/>
                <a:cs typeface="+mn-cs"/>
              </a:rPr>
              <a:t> social psychologist Milton </a:t>
            </a:r>
            <a:r>
              <a:rPr lang="en-US" sz="1200" b="0" i="0" kern="1200" dirty="0" err="1">
                <a:solidFill>
                  <a:schemeClr val="tx1"/>
                </a:solidFill>
                <a:effectLst/>
                <a:latin typeface="+mn-lt"/>
                <a:ea typeface="+mn-ea"/>
                <a:cs typeface="+mn-cs"/>
              </a:rPr>
              <a:t>Rokeach</a:t>
            </a:r>
            <a:r>
              <a:rPr lang="en-US" sz="1200" b="0" i="0" kern="1200" dirty="0">
                <a:solidFill>
                  <a:schemeClr val="tx1"/>
                </a:solidFill>
                <a:effectLst/>
                <a:latin typeface="+mn-lt"/>
                <a:ea typeface="+mn-ea"/>
                <a:cs typeface="+mn-cs"/>
              </a:rPr>
              <a:t>, defined </a:t>
            </a:r>
            <a:r>
              <a:rPr lang="en-US" sz="1200" b="1" i="0" kern="1200" dirty="0">
                <a:solidFill>
                  <a:schemeClr val="tx1"/>
                </a:solidFill>
                <a:effectLst/>
                <a:latin typeface="+mn-lt"/>
                <a:ea typeface="+mn-ea"/>
                <a:cs typeface="+mn-cs"/>
              </a:rPr>
              <a:t>values</a:t>
            </a:r>
            <a:r>
              <a:rPr lang="en-US" sz="1200" b="0" i="0" kern="1200" dirty="0">
                <a:solidFill>
                  <a:schemeClr val="tx1"/>
                </a:solidFill>
                <a:effectLst/>
                <a:latin typeface="+mn-lt"/>
                <a:ea typeface="+mn-ea"/>
                <a:cs typeface="+mn-cs"/>
              </a:rPr>
              <a:t> as ‘enduring beliefs that a specific mode of conduct or end-state of existence is personally or socially preferable to an opposite or converse mode of conduct or end-state of existence.’ In other words, </a:t>
            </a:r>
            <a:r>
              <a:rPr lang="en-US" sz="1200" b="0" i="0" kern="1200" dirty="0" err="1">
                <a:solidFill>
                  <a:schemeClr val="tx1"/>
                </a:solidFill>
                <a:effectLst/>
                <a:latin typeface="+mn-lt"/>
                <a:ea typeface="+mn-ea"/>
                <a:cs typeface="+mn-cs"/>
              </a:rPr>
              <a:t>Rokeach</a:t>
            </a:r>
            <a:r>
              <a:rPr lang="en-US" sz="1200" b="0" i="0" kern="1200" dirty="0">
                <a:solidFill>
                  <a:schemeClr val="tx1"/>
                </a:solidFill>
                <a:effectLst/>
                <a:latin typeface="+mn-lt"/>
                <a:ea typeface="+mn-ea"/>
                <a:cs typeface="+mn-cs"/>
              </a:rPr>
              <a:t> believed that: Instrumental values are ways of being that help us reach our terminal values. It is the terminal values that define the overall goal we want to achieve during our existence and the instrumental values that determine how we plan to get there.</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For example, one of the terminal values is ‘a comfortable life.’ In order to reach the end goal of having a comfortable life, we can use the instrumental values of ambitious, intellectual, and capable. We might use the instrumental values of being logical, honest, and intellectual in order to obtain the terminal value of ‘wisdom.’ Another terminal value is ‘a world at peace.’ In order to achieve this end state, we might possess the instrumental values of being forgiving, helpful, and polite.</a:t>
            </a:r>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28</a:t>
            </a:fld>
            <a:endParaRPr lang="en-US"/>
          </a:p>
        </p:txBody>
      </p:sp>
    </p:spTree>
    <p:extLst>
      <p:ext uri="{BB962C8B-B14F-4D97-AF65-F5344CB8AC3E}">
        <p14:creationId xmlns:p14="http://schemas.microsoft.com/office/powerpoint/2010/main" val="35385521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identified i</a:t>
            </a:r>
            <a:r>
              <a:rPr lang="en-US" sz="1200" b="0" i="0" kern="1200" dirty="0">
                <a:solidFill>
                  <a:schemeClr val="tx1"/>
                </a:solidFill>
                <a:effectLst/>
                <a:latin typeface="+mn-lt"/>
                <a:ea typeface="+mn-ea"/>
                <a:cs typeface="+mn-cs"/>
              </a:rPr>
              <a:t>n his book </a:t>
            </a:r>
            <a:r>
              <a:rPr lang="en-US" sz="1200" b="0" i="1" kern="1200" dirty="0">
                <a:solidFill>
                  <a:schemeClr val="tx1"/>
                </a:solidFill>
                <a:effectLst/>
                <a:latin typeface="+mn-lt"/>
                <a:ea typeface="+mn-ea"/>
                <a:cs typeface="+mn-cs"/>
              </a:rPr>
              <a:t>The Nature of Human Values</a:t>
            </a:r>
            <a:r>
              <a:rPr lang="en-US" sz="1200" b="0" i="0" kern="1200" dirty="0">
                <a:solidFill>
                  <a:schemeClr val="tx1"/>
                </a:solidFill>
                <a:effectLst/>
                <a:latin typeface="+mn-lt"/>
                <a:ea typeface="+mn-ea"/>
                <a:cs typeface="+mn-cs"/>
              </a:rPr>
              <a:t> by social psychologist Milton </a:t>
            </a:r>
            <a:r>
              <a:rPr lang="en-US" sz="1200" b="0" i="0" kern="1200" dirty="0" err="1">
                <a:solidFill>
                  <a:schemeClr val="tx1"/>
                </a:solidFill>
                <a:effectLst/>
                <a:latin typeface="+mn-lt"/>
                <a:ea typeface="+mn-ea"/>
                <a:cs typeface="+mn-cs"/>
              </a:rPr>
              <a:t>Rokeach</a:t>
            </a:r>
            <a:r>
              <a:rPr lang="en-US" sz="1200" b="0" i="0" kern="1200" dirty="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29</a:t>
            </a:fld>
            <a:endParaRPr lang="en-US"/>
          </a:p>
        </p:txBody>
      </p:sp>
    </p:spTree>
    <p:extLst>
      <p:ext uri="{BB962C8B-B14F-4D97-AF65-F5344CB8AC3E}">
        <p14:creationId xmlns:p14="http://schemas.microsoft.com/office/powerpoint/2010/main" val="42610860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F6FC07-7D59-4179-B3E3-7FC4ED6CF494}" type="slidenum">
              <a:rPr lang="en-US" smtClean="0"/>
              <a:pPr/>
              <a:t>4</a:t>
            </a:fld>
            <a:endParaRPr lang="en-US"/>
          </a:p>
        </p:txBody>
      </p:sp>
    </p:spTree>
    <p:extLst>
      <p:ext uri="{BB962C8B-B14F-4D97-AF65-F5344CB8AC3E}">
        <p14:creationId xmlns:p14="http://schemas.microsoft.com/office/powerpoint/2010/main" val="39799628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8</a:t>
            </a:fld>
            <a:endParaRPr lang="en-US"/>
          </a:p>
        </p:txBody>
      </p:sp>
    </p:spTree>
    <p:extLst>
      <p:ext uri="{BB962C8B-B14F-4D97-AF65-F5344CB8AC3E}">
        <p14:creationId xmlns:p14="http://schemas.microsoft.com/office/powerpoint/2010/main" val="21240616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A0F74-0D02-5DB0-7D2C-4C8B1049EB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61FF35-8FD2-EAB5-1438-79300BDB98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F67B37-87C7-4B78-98BC-A8ACE4CC41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5D6F26-C250-0D57-B8F7-37333EC3CE01}"/>
              </a:ext>
            </a:extLst>
          </p:cNvPr>
          <p:cNvSpPr>
            <a:spLocks noGrp="1"/>
          </p:cNvSpPr>
          <p:nvPr>
            <p:ph type="sldNum" sz="quarter" idx="10"/>
          </p:nvPr>
        </p:nvSpPr>
        <p:spPr/>
        <p:txBody>
          <a:bodyPr/>
          <a:lstStyle/>
          <a:p>
            <a:fld id="{95952E43-2235-4977-9058-9C29D206FC86}" type="slidenum">
              <a:rPr lang="en-US" smtClean="0"/>
              <a:t>9</a:t>
            </a:fld>
            <a:endParaRPr lang="en-US"/>
          </a:p>
        </p:txBody>
      </p:sp>
    </p:spTree>
    <p:extLst>
      <p:ext uri="{BB962C8B-B14F-4D97-AF65-F5344CB8AC3E}">
        <p14:creationId xmlns:p14="http://schemas.microsoft.com/office/powerpoint/2010/main" val="39519979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F6FC07-7D59-4179-B3E3-7FC4ED6CF494}" type="slidenum">
              <a:rPr lang="en-US" smtClean="0"/>
              <a:pPr/>
              <a:t>12</a:t>
            </a:fld>
            <a:endParaRPr lang="en-US"/>
          </a:p>
        </p:txBody>
      </p:sp>
    </p:spTree>
    <p:extLst>
      <p:ext uri="{BB962C8B-B14F-4D97-AF65-F5344CB8AC3E}">
        <p14:creationId xmlns:p14="http://schemas.microsoft.com/office/powerpoint/2010/main" val="2582109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F6FC07-7D59-4179-B3E3-7FC4ED6CF494}" type="slidenum">
              <a:rPr lang="en-US" smtClean="0"/>
              <a:pPr/>
              <a:t>13</a:t>
            </a:fld>
            <a:endParaRPr lang="en-US"/>
          </a:p>
        </p:txBody>
      </p:sp>
    </p:spTree>
    <p:extLst>
      <p:ext uri="{BB962C8B-B14F-4D97-AF65-F5344CB8AC3E}">
        <p14:creationId xmlns:p14="http://schemas.microsoft.com/office/powerpoint/2010/main" val="27502176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14</a:t>
            </a:fld>
            <a:endParaRPr lang="en-US"/>
          </a:p>
        </p:txBody>
      </p:sp>
    </p:spTree>
    <p:extLst>
      <p:ext uri="{BB962C8B-B14F-4D97-AF65-F5344CB8AC3E}">
        <p14:creationId xmlns:p14="http://schemas.microsoft.com/office/powerpoint/2010/main" val="21946721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615DE-19F4-C36A-F166-36A3D18792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BA06B8-0F41-5085-E0BE-F452E6B04B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13CB72-A41A-8C54-AC40-19646B8414B7}"/>
              </a:ext>
            </a:extLst>
          </p:cNvPr>
          <p:cNvSpPr>
            <a:spLocks noGrp="1"/>
          </p:cNvSpPr>
          <p:nvPr>
            <p:ph type="body" idx="1"/>
          </p:nvPr>
        </p:nvSpPr>
        <p:spPr/>
        <p:txBody>
          <a:bodyPr/>
          <a:lstStyle/>
          <a:p>
            <a:r>
              <a:rPr lang="en-US" dirty="0"/>
              <a:t>Marriage is a BIG DEAL!!!  God created marriage before the fall in Genesis 2 for some very important purposes.</a:t>
            </a:r>
          </a:p>
          <a:p>
            <a:endParaRPr lang="en-US" dirty="0"/>
          </a:p>
          <a:p>
            <a:r>
              <a:rPr lang="en-US" dirty="0"/>
              <a:t>Therefore, </a:t>
            </a:r>
            <a:r>
              <a:rPr lang="en-US" b="1" dirty="0"/>
              <a:t>anything that corrupts marriage </a:t>
            </a:r>
            <a:r>
              <a:rPr lang="en-US" dirty="0"/>
              <a:t>(fornication, adultery, divorce, homosexuality, </a:t>
            </a:r>
            <a:r>
              <a:rPr lang="en-US" dirty="0" err="1"/>
              <a:t>etc</a:t>
            </a:r>
            <a:r>
              <a:rPr lang="en-US" dirty="0"/>
              <a:t>) is a BIG DEAL.  (Hebrews 13:4)</a:t>
            </a:r>
          </a:p>
        </p:txBody>
      </p:sp>
      <p:sp>
        <p:nvSpPr>
          <p:cNvPr id="4" name="Slide Number Placeholder 3">
            <a:extLst>
              <a:ext uri="{FF2B5EF4-FFF2-40B4-BE49-F238E27FC236}">
                <a16:creationId xmlns:a16="http://schemas.microsoft.com/office/drawing/2014/main" id="{F6E44C2C-D671-0EE4-0148-8458623D4A6A}"/>
              </a:ext>
            </a:extLst>
          </p:cNvPr>
          <p:cNvSpPr>
            <a:spLocks noGrp="1"/>
          </p:cNvSpPr>
          <p:nvPr>
            <p:ph type="sldNum" sz="quarter" idx="10"/>
          </p:nvPr>
        </p:nvSpPr>
        <p:spPr/>
        <p:txBody>
          <a:bodyPr/>
          <a:lstStyle/>
          <a:p>
            <a:fld id="{95952E43-2235-4977-9058-9C29D206FC86}" type="slidenum">
              <a:rPr lang="en-US" smtClean="0"/>
              <a:t>16</a:t>
            </a:fld>
            <a:endParaRPr lang="en-US"/>
          </a:p>
        </p:txBody>
      </p:sp>
    </p:spTree>
    <p:extLst>
      <p:ext uri="{BB962C8B-B14F-4D97-AF65-F5344CB8AC3E}">
        <p14:creationId xmlns:p14="http://schemas.microsoft.com/office/powerpoint/2010/main" val="13088474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lvl1pPr>
              <a:defRPr sz="2400" baseline="0"/>
            </a:lvl1pPr>
            <a:lvl2pPr>
              <a:defRPr sz="2200" baseline="0"/>
            </a:lvl2pPr>
            <a:lvl3pPr>
              <a:defRPr sz="2000" baseline="0"/>
            </a:lvl3pPr>
            <a:lvl4pPr>
              <a:defRPr sz="1800" baseline="0"/>
            </a:lvl4pPr>
            <a:lvl5pPr>
              <a:defRPr sz="1600" baseline="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10/4/2025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US"/>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US"/>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US"/>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US"/>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US"/>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US"/>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US"/>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US"/>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US"/>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US"/>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US"/>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US"/>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US"/>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US"/>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US"/>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US"/>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US"/>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US"/>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US"/>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US"/>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US"/>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US"/>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US"/>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US"/>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10/4/2025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ilce.llc/MarriageClasses/Session6-LifetimeOfLov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https://gallery.mailchimp.com/cedefe79585a234f3875a6feb/images/69bf5652-0316-42ea-91c5-536fea9c2823.jpg" TargetMode="External"/><Relationship Id="rId2" Type="http://schemas.openxmlformats.org/officeDocument/2006/relationships/image" Target="https://gallery.mailchimp.com/cedefe79585a234f3875a6feb/images/42bfeb62-eb70-4512-b078-cd968e221ae1.jpg"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4" y="493706"/>
            <a:ext cx="7416023" cy="1927947"/>
          </a:xfrm>
        </p:spPr>
        <p:txBody>
          <a:bodyPr>
            <a:normAutofit/>
          </a:bodyPr>
          <a:lstStyle/>
          <a:p>
            <a:r>
              <a:rPr lang="en-US" dirty="0"/>
              <a:t>Session 6 : Love for a Lifetime</a:t>
            </a:r>
          </a:p>
        </p:txBody>
      </p:sp>
      <p:sp>
        <p:nvSpPr>
          <p:cNvPr id="3" name="Subtitle 2"/>
          <p:cNvSpPr>
            <a:spLocks noGrp="1"/>
          </p:cNvSpPr>
          <p:nvPr>
            <p:ph type="subTitle" idx="1"/>
          </p:nvPr>
        </p:nvSpPr>
        <p:spPr>
          <a:xfrm>
            <a:off x="2434975" y="3441843"/>
            <a:ext cx="9069637" cy="2311684"/>
          </a:xfrm>
        </p:spPr>
        <p:txBody>
          <a:bodyPr>
            <a:normAutofit/>
          </a:bodyPr>
          <a:lstStyle/>
          <a:p>
            <a:r>
              <a:rPr lang="en-US" sz="2400" dirty="0"/>
              <a:t>The Marriage Course</a:t>
            </a:r>
          </a:p>
          <a:p>
            <a:endParaRPr lang="en-US" sz="2400" dirty="0"/>
          </a:p>
          <a:p>
            <a:r>
              <a:rPr lang="en-US" sz="2400" dirty="0">
                <a:hlinkClick r:id="rId2"/>
              </a:rPr>
              <a:t>http</a:t>
            </a:r>
            <a:r>
              <a:rPr lang="en-US" sz="2400">
                <a:hlinkClick r:id="rId2"/>
              </a:rPr>
              <a:t>://ilce.llc/MarriageClasses/Session6-LifetimeOfLove/</a:t>
            </a:r>
            <a:endParaRPr lang="en-US" sz="2400"/>
          </a:p>
          <a:p>
            <a:endParaRPr lang="en-US" sz="2400" dirty="0"/>
          </a:p>
        </p:txBody>
      </p:sp>
    </p:spTree>
    <p:extLst>
      <p:ext uri="{BB962C8B-B14F-4D97-AF65-F5344CB8AC3E}">
        <p14:creationId xmlns:p14="http://schemas.microsoft.com/office/powerpoint/2010/main" val="615585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00200" y="152399"/>
            <a:ext cx="8877300" cy="1123741"/>
          </a:xfrm>
        </p:spPr>
        <p:txBody>
          <a:bodyPr>
            <a:noAutofit/>
          </a:bodyPr>
          <a:lstStyle/>
          <a:p>
            <a:r>
              <a:rPr lang="en-US" b="1" u="sng" dirty="0"/>
              <a:t>Values – your reflections</a:t>
            </a:r>
          </a:p>
        </p:txBody>
      </p:sp>
      <p:sp>
        <p:nvSpPr>
          <p:cNvPr id="5" name="Content Placeholder 4"/>
          <p:cNvSpPr>
            <a:spLocks noGrp="1"/>
          </p:cNvSpPr>
          <p:nvPr>
            <p:ph idx="1"/>
          </p:nvPr>
        </p:nvSpPr>
        <p:spPr>
          <a:xfrm>
            <a:off x="1600201" y="1276139"/>
            <a:ext cx="8766671" cy="5326679"/>
          </a:xfrm>
        </p:spPr>
        <p:txBody>
          <a:bodyPr>
            <a:normAutofit lnSpcReduction="10000"/>
          </a:bodyPr>
          <a:lstStyle/>
          <a:p>
            <a:r>
              <a:rPr lang="en-US" sz="3600" dirty="0"/>
              <a:t>Was it easy or difficult to choose the top 5 values?</a:t>
            </a:r>
          </a:p>
          <a:p>
            <a:r>
              <a:rPr lang="en-US" altLang="zh-CN" sz="3600" dirty="0"/>
              <a:t>Were your values </a:t>
            </a:r>
            <a:r>
              <a:rPr lang="en-US" altLang="zh-CN" sz="3600" u="sng" dirty="0"/>
              <a:t>challenged</a:t>
            </a:r>
            <a:r>
              <a:rPr lang="en-US" altLang="zh-CN" sz="3600" dirty="0"/>
              <a:t> or </a:t>
            </a:r>
            <a:r>
              <a:rPr lang="en-US" altLang="zh-CN" sz="3600" u="sng" dirty="0"/>
              <a:t>changed </a:t>
            </a:r>
            <a:r>
              <a:rPr lang="en-US" altLang="zh-CN" sz="3600" dirty="0"/>
              <a:t>during discussion with your partner?</a:t>
            </a:r>
          </a:p>
          <a:p>
            <a:r>
              <a:rPr lang="en-US" altLang="zh-CN" sz="3600" dirty="0"/>
              <a:t>Do you </a:t>
            </a:r>
            <a:r>
              <a:rPr lang="en-US" altLang="zh-CN" sz="3600" u="sng" dirty="0"/>
              <a:t>really</a:t>
            </a:r>
            <a:r>
              <a:rPr lang="en-US" altLang="zh-CN" sz="3600" dirty="0"/>
              <a:t> live according to the values you chose?</a:t>
            </a:r>
          </a:p>
          <a:p>
            <a:r>
              <a:rPr lang="en-US" altLang="zh-CN" sz="3400" dirty="0"/>
              <a:t>Do you think that your values have </a:t>
            </a:r>
            <a:r>
              <a:rPr lang="en-US" altLang="zh-CN" sz="3400" u="sng" dirty="0"/>
              <a:t>changed</a:t>
            </a:r>
            <a:r>
              <a:rPr lang="en-US" altLang="zh-CN" sz="3400" dirty="0"/>
              <a:t> over time? </a:t>
            </a:r>
          </a:p>
        </p:txBody>
      </p:sp>
    </p:spTree>
    <p:extLst>
      <p:ext uri="{BB962C8B-B14F-4D97-AF65-F5344CB8AC3E}">
        <p14:creationId xmlns:p14="http://schemas.microsoft.com/office/powerpoint/2010/main" val="2000639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left)">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left)">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wipe(left)">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28600"/>
            <a:ext cx="8229600" cy="868362"/>
          </a:xfrm>
        </p:spPr>
        <p:txBody>
          <a:bodyPr>
            <a:normAutofit fontScale="90000"/>
          </a:bodyPr>
          <a:lstStyle/>
          <a:p>
            <a:r>
              <a:rPr lang="en-US" b="1" u="sng" dirty="0"/>
              <a:t>Why are Values Important?</a:t>
            </a:r>
            <a:br>
              <a:rPr lang="en-US" b="1" u="sng" dirty="0"/>
            </a:br>
            <a:r>
              <a:rPr lang="zh-CN" altLang="en-US" b="1" u="sng" dirty="0">
                <a:latin typeface="KaiTi" panose="02010609060101010101" pitchFamily="49" charset="-122"/>
                <a:ea typeface="KaiTi" panose="02010609060101010101" pitchFamily="49" charset="-122"/>
              </a:rPr>
              <a:t>为什么价值观很重要</a:t>
            </a:r>
            <a:r>
              <a:rPr lang="zh-CN" altLang="en-US" b="1" u="sng" dirty="0"/>
              <a:t>？</a:t>
            </a:r>
            <a:br>
              <a:rPr lang="en-US" b="1" u="sng" dirty="0"/>
            </a:br>
            <a:endParaRPr lang="en-US" b="1" u="sng" dirty="0"/>
          </a:p>
        </p:txBody>
      </p:sp>
      <p:sp>
        <p:nvSpPr>
          <p:cNvPr id="3" name="Content Placeholder 2"/>
          <p:cNvSpPr>
            <a:spLocks noGrp="1"/>
          </p:cNvSpPr>
          <p:nvPr>
            <p:ph idx="1"/>
          </p:nvPr>
        </p:nvSpPr>
        <p:spPr>
          <a:xfrm>
            <a:off x="1676400" y="1460359"/>
            <a:ext cx="8839200" cy="4940440"/>
          </a:xfrm>
        </p:spPr>
        <p:txBody>
          <a:bodyPr>
            <a:noAutofit/>
          </a:bodyPr>
          <a:lstStyle/>
          <a:p>
            <a:pPr>
              <a:spcBef>
                <a:spcPts val="0"/>
              </a:spcBef>
              <a:spcAft>
                <a:spcPts val="2400"/>
              </a:spcAft>
            </a:pPr>
            <a:r>
              <a:rPr lang="en-US" dirty="0"/>
              <a:t>Our values guide how we set </a:t>
            </a:r>
            <a:r>
              <a:rPr lang="en-US" b="1" dirty="0"/>
              <a:t>priorities</a:t>
            </a:r>
            <a:r>
              <a:rPr lang="en-US" dirty="0"/>
              <a:t> and make </a:t>
            </a:r>
            <a:r>
              <a:rPr lang="en-US" b="1" dirty="0"/>
              <a:t>decisions</a:t>
            </a:r>
            <a:r>
              <a:rPr lang="en-US" dirty="0"/>
              <a:t>.  </a:t>
            </a:r>
            <a:r>
              <a:rPr lang="zh-CN" altLang="en-US" dirty="0">
                <a:latin typeface="KaiTi" panose="02010609060101010101" pitchFamily="49" charset="-122"/>
                <a:ea typeface="KaiTi" panose="02010609060101010101" pitchFamily="49" charset="-122"/>
              </a:rPr>
              <a:t>价值观引导我们设置事情的优先级和如何做决定</a:t>
            </a:r>
            <a:endParaRPr lang="en-US" altLang="zh-CN" dirty="0">
              <a:latin typeface="KaiTi" panose="02010609060101010101" pitchFamily="49" charset="-122"/>
              <a:ea typeface="KaiTi" panose="02010609060101010101" pitchFamily="49" charset="-122"/>
            </a:endParaRPr>
          </a:p>
          <a:p>
            <a:pPr>
              <a:spcBef>
                <a:spcPts val="0"/>
              </a:spcBef>
              <a:spcAft>
                <a:spcPts val="2400"/>
              </a:spcAft>
            </a:pPr>
            <a:r>
              <a:rPr lang="en-US" dirty="0"/>
              <a:t>When our values </a:t>
            </a:r>
            <a:r>
              <a:rPr lang="en-US" b="1" dirty="0"/>
              <a:t>differ</a:t>
            </a:r>
            <a:r>
              <a:rPr lang="en-US" dirty="0"/>
              <a:t> from those of our partner, </a:t>
            </a:r>
            <a:r>
              <a:rPr lang="en-US" b="1" dirty="0"/>
              <a:t>conflict can result</a:t>
            </a:r>
            <a:r>
              <a:rPr lang="en-US" dirty="0"/>
              <a:t>.  </a:t>
            </a:r>
            <a:r>
              <a:rPr lang="zh-CN" altLang="en-US" dirty="0">
                <a:latin typeface="KaiTi" panose="02010609060101010101" pitchFamily="49" charset="-122"/>
                <a:ea typeface="KaiTi" panose="02010609060101010101" pitchFamily="49" charset="-122"/>
              </a:rPr>
              <a:t>如果我们的价值观和伴侣的不一致，会导致冲突</a:t>
            </a:r>
            <a:endParaRPr lang="en-US" dirty="0">
              <a:latin typeface="KaiTi" panose="02010609060101010101" pitchFamily="49" charset="-122"/>
              <a:ea typeface="KaiTi" panose="02010609060101010101" pitchFamily="49" charset="-122"/>
            </a:endParaRPr>
          </a:p>
          <a:p>
            <a:pPr>
              <a:spcBef>
                <a:spcPts val="0"/>
              </a:spcBef>
              <a:spcAft>
                <a:spcPts val="2400"/>
              </a:spcAft>
            </a:pPr>
            <a:r>
              <a:rPr lang="en-US" dirty="0"/>
              <a:t>Unless we </a:t>
            </a:r>
            <a:r>
              <a:rPr lang="en-US" b="1" dirty="0"/>
              <a:t>understand</a:t>
            </a:r>
            <a:r>
              <a:rPr lang="en-US" dirty="0"/>
              <a:t> each other’s </a:t>
            </a:r>
            <a:r>
              <a:rPr lang="en-US" b="1" dirty="0"/>
              <a:t>values</a:t>
            </a:r>
            <a:r>
              <a:rPr lang="en-US" dirty="0"/>
              <a:t>, it can be very difficult to </a:t>
            </a:r>
            <a:r>
              <a:rPr lang="en-US" b="1" dirty="0"/>
              <a:t>resolve</a:t>
            </a:r>
            <a:r>
              <a:rPr lang="en-US" dirty="0"/>
              <a:t> conflict. </a:t>
            </a:r>
            <a:r>
              <a:rPr lang="zh-CN" altLang="en-US" dirty="0">
                <a:latin typeface="KaiTi" panose="02010609060101010101" pitchFamily="49" charset="-122"/>
                <a:ea typeface="KaiTi" panose="02010609060101010101" pitchFamily="49" charset="-122"/>
              </a:rPr>
              <a:t>除非我们了解双方的价值观，否则一些冲突将很难解决</a:t>
            </a:r>
            <a:endParaRPr lang="en-US" dirty="0">
              <a:latin typeface="KaiTi" panose="02010609060101010101" pitchFamily="49" charset="-122"/>
              <a:ea typeface="KaiTi" panose="02010609060101010101" pitchFamily="49" charset="-122"/>
            </a:endParaRPr>
          </a:p>
          <a:p>
            <a:pPr>
              <a:spcBef>
                <a:spcPts val="0"/>
              </a:spcBef>
              <a:spcAft>
                <a:spcPts val="2400"/>
              </a:spcAft>
            </a:pPr>
            <a:r>
              <a:rPr lang="en-US" dirty="0"/>
              <a:t>If we have </a:t>
            </a:r>
            <a:r>
              <a:rPr lang="en-US" b="1" dirty="0"/>
              <a:t>different values </a:t>
            </a:r>
            <a:r>
              <a:rPr lang="en-US" dirty="0"/>
              <a:t>than our partner, it will be difficult to </a:t>
            </a:r>
            <a:r>
              <a:rPr lang="en-US" b="1" dirty="0"/>
              <a:t>achieve unity </a:t>
            </a:r>
            <a:r>
              <a:rPr lang="en-US" dirty="0"/>
              <a:t>in a relationship.  </a:t>
            </a:r>
            <a:r>
              <a:rPr lang="zh-CN" altLang="en-US" dirty="0">
                <a:latin typeface="KaiTi" panose="02010609060101010101" pitchFamily="49" charset="-122"/>
                <a:ea typeface="KaiTi" panose="02010609060101010101" pitchFamily="49" charset="-122"/>
              </a:rPr>
              <a:t>如果伴侣双方的价值观不同，在关系中很难达到一致</a:t>
            </a:r>
            <a:endParaRPr lang="en-US" dirty="0">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3055695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9597656" cy="914400"/>
          </a:xfrm>
        </p:spPr>
        <p:txBody>
          <a:bodyPr>
            <a:noAutofit/>
          </a:bodyPr>
          <a:lstStyle/>
          <a:p>
            <a:r>
              <a:rPr lang="en-US" sz="4400" b="1" u="sng" dirty="0"/>
              <a:t>Lifetime Love Requires Friendship</a:t>
            </a:r>
            <a:endParaRPr lang="en-US" sz="4400" dirty="0"/>
          </a:p>
        </p:txBody>
      </p:sp>
      <p:sp>
        <p:nvSpPr>
          <p:cNvPr id="3" name="Content Placeholder 2"/>
          <p:cNvSpPr>
            <a:spLocks noGrp="1"/>
          </p:cNvSpPr>
          <p:nvPr>
            <p:ph idx="1"/>
          </p:nvPr>
        </p:nvSpPr>
        <p:spPr>
          <a:xfrm>
            <a:off x="1523999" y="990600"/>
            <a:ext cx="9360665" cy="5867400"/>
          </a:xfrm>
        </p:spPr>
        <p:txBody>
          <a:bodyPr>
            <a:normAutofit fontScale="92500"/>
          </a:bodyPr>
          <a:lstStyle/>
          <a:p>
            <a:pPr>
              <a:spcBef>
                <a:spcPts val="0"/>
              </a:spcBef>
              <a:spcAft>
                <a:spcPts val="1800"/>
              </a:spcAft>
            </a:pPr>
            <a:r>
              <a:rPr lang="en-US" sz="4000" b="1" dirty="0"/>
              <a:t>Friends share their deepest thoughts with each other </a:t>
            </a:r>
            <a:r>
              <a:rPr lang="en-US" sz="4000" dirty="0"/>
              <a:t>(not someone else).  Secrets cause mistrust.</a:t>
            </a:r>
          </a:p>
          <a:p>
            <a:pPr>
              <a:spcBef>
                <a:spcPts val="0"/>
              </a:spcBef>
              <a:spcAft>
                <a:spcPts val="1800"/>
              </a:spcAft>
            </a:pPr>
            <a:r>
              <a:rPr lang="en-US" sz="4000" b="1" dirty="0"/>
              <a:t>Friends talk with each other. </a:t>
            </a:r>
            <a:r>
              <a:rPr lang="en-US" sz="4000" dirty="0"/>
              <a:t>Ask “open-ended” questions.  Provide time for dialogue without distractions.</a:t>
            </a:r>
          </a:p>
          <a:p>
            <a:pPr>
              <a:spcBef>
                <a:spcPts val="0"/>
              </a:spcBef>
              <a:spcAft>
                <a:spcPts val="1800"/>
              </a:spcAft>
            </a:pPr>
            <a:r>
              <a:rPr lang="en-US" sz="4000" b="1" dirty="0"/>
              <a:t>Friends enjoy doing things together. </a:t>
            </a:r>
            <a:r>
              <a:rPr lang="en-US" sz="4000" dirty="0"/>
              <a:t>Shared experiences lead to shared memories.</a:t>
            </a:r>
          </a:p>
        </p:txBody>
      </p:sp>
    </p:spTree>
    <p:extLst>
      <p:ext uri="{BB962C8B-B14F-4D97-AF65-F5344CB8AC3E}">
        <p14:creationId xmlns:p14="http://schemas.microsoft.com/office/powerpoint/2010/main" val="995863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914400"/>
          </a:xfrm>
        </p:spPr>
        <p:txBody>
          <a:bodyPr>
            <a:noAutofit/>
          </a:bodyPr>
          <a:lstStyle/>
          <a:p>
            <a:r>
              <a:rPr lang="en-US" sz="4800" b="1" u="sng" dirty="0"/>
              <a:t>Your Friendship</a:t>
            </a:r>
            <a:endParaRPr lang="en-US" sz="4800" dirty="0"/>
          </a:p>
        </p:txBody>
      </p:sp>
      <p:sp>
        <p:nvSpPr>
          <p:cNvPr id="3" name="Content Placeholder 2"/>
          <p:cNvSpPr>
            <a:spLocks noGrp="1"/>
          </p:cNvSpPr>
          <p:nvPr>
            <p:ph idx="1"/>
          </p:nvPr>
        </p:nvSpPr>
        <p:spPr>
          <a:xfrm>
            <a:off x="1524000" y="990600"/>
            <a:ext cx="9714614" cy="5867400"/>
          </a:xfrm>
        </p:spPr>
        <p:txBody>
          <a:bodyPr>
            <a:noAutofit/>
          </a:bodyPr>
          <a:lstStyle/>
          <a:p>
            <a:pPr>
              <a:spcBef>
                <a:spcPts val="0"/>
              </a:spcBef>
              <a:spcAft>
                <a:spcPts val="1800"/>
              </a:spcAft>
            </a:pPr>
            <a:r>
              <a:rPr lang="en-US" sz="2800" dirty="0"/>
              <a:t>Make a list of five things that you enjoy doing together.</a:t>
            </a:r>
          </a:p>
          <a:p>
            <a:pPr marL="742950" indent="-742950">
              <a:spcBef>
                <a:spcPts val="0"/>
              </a:spcBef>
              <a:spcAft>
                <a:spcPts val="1800"/>
              </a:spcAft>
              <a:buFont typeface="+mj-lt"/>
              <a:buAutoNum type="arabicPeriod"/>
            </a:pPr>
            <a:r>
              <a:rPr lang="en-US" sz="2800" dirty="0"/>
              <a:t>__________________________</a:t>
            </a:r>
          </a:p>
          <a:p>
            <a:pPr marL="742950" indent="-742950">
              <a:spcBef>
                <a:spcPts val="0"/>
              </a:spcBef>
              <a:spcAft>
                <a:spcPts val="1800"/>
              </a:spcAft>
              <a:buFont typeface="+mj-lt"/>
              <a:buAutoNum type="arabicPeriod"/>
            </a:pPr>
            <a:r>
              <a:rPr lang="en-US" sz="2800" dirty="0"/>
              <a:t>__________________________</a:t>
            </a:r>
          </a:p>
          <a:p>
            <a:pPr marL="742950" indent="-742950">
              <a:spcBef>
                <a:spcPts val="0"/>
              </a:spcBef>
              <a:spcAft>
                <a:spcPts val="1800"/>
              </a:spcAft>
              <a:buFont typeface="+mj-lt"/>
              <a:buAutoNum type="arabicPeriod"/>
            </a:pPr>
            <a:r>
              <a:rPr lang="en-US" sz="2800" dirty="0"/>
              <a:t>__________________________</a:t>
            </a:r>
          </a:p>
          <a:p>
            <a:pPr marL="742950" indent="-742950">
              <a:spcBef>
                <a:spcPts val="0"/>
              </a:spcBef>
              <a:spcAft>
                <a:spcPts val="1800"/>
              </a:spcAft>
              <a:buFont typeface="+mj-lt"/>
              <a:buAutoNum type="arabicPeriod"/>
            </a:pPr>
            <a:r>
              <a:rPr lang="en-US" sz="2800" dirty="0"/>
              <a:t>__________________________</a:t>
            </a:r>
          </a:p>
          <a:p>
            <a:pPr marL="742950" indent="-742950">
              <a:spcBef>
                <a:spcPts val="0"/>
              </a:spcBef>
              <a:spcAft>
                <a:spcPts val="1800"/>
              </a:spcAft>
              <a:buFont typeface="+mj-lt"/>
              <a:buAutoNum type="arabicPeriod"/>
            </a:pPr>
            <a:r>
              <a:rPr lang="en-US" sz="2800" dirty="0"/>
              <a:t>__________________________</a:t>
            </a:r>
          </a:p>
          <a:p>
            <a:pPr>
              <a:spcBef>
                <a:spcPts val="0"/>
              </a:spcBef>
              <a:spcAft>
                <a:spcPts val="1800"/>
              </a:spcAft>
            </a:pPr>
            <a:r>
              <a:rPr lang="en-US" sz="2800" dirty="0"/>
              <a:t>How can you make sure that you are still doing things together five / ten/ fifteen years into your marriage?</a:t>
            </a:r>
          </a:p>
        </p:txBody>
      </p:sp>
    </p:spTree>
    <p:extLst>
      <p:ext uri="{BB962C8B-B14F-4D97-AF65-F5344CB8AC3E}">
        <p14:creationId xmlns:p14="http://schemas.microsoft.com/office/powerpoint/2010/main" val="27083137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9162" y="150171"/>
            <a:ext cx="9622465" cy="829064"/>
          </a:xfrm>
        </p:spPr>
        <p:txBody>
          <a:bodyPr>
            <a:noAutofit/>
          </a:bodyPr>
          <a:lstStyle/>
          <a:p>
            <a:r>
              <a:rPr lang="en-US" sz="4800" b="1" dirty="0"/>
              <a:t>Time Together </a:t>
            </a:r>
            <a:r>
              <a:rPr lang="en-US" sz="4800" b="1" u="sng" dirty="0"/>
              <a:t>and</a:t>
            </a:r>
            <a:r>
              <a:rPr lang="en-US" sz="4800" b="1" dirty="0"/>
              <a:t> Time Apart</a:t>
            </a:r>
          </a:p>
        </p:txBody>
      </p:sp>
      <p:sp>
        <p:nvSpPr>
          <p:cNvPr id="3" name="Content Placeholder 2"/>
          <p:cNvSpPr>
            <a:spLocks noGrp="1"/>
          </p:cNvSpPr>
          <p:nvPr>
            <p:ph idx="1"/>
          </p:nvPr>
        </p:nvSpPr>
        <p:spPr>
          <a:xfrm>
            <a:off x="2190308" y="1171255"/>
            <a:ext cx="8874960" cy="5383658"/>
          </a:xfrm>
        </p:spPr>
        <p:txBody>
          <a:bodyPr>
            <a:normAutofit/>
          </a:bodyPr>
          <a:lstStyle/>
          <a:p>
            <a:pPr>
              <a:spcAft>
                <a:spcPts val="1200"/>
              </a:spcAft>
            </a:pPr>
            <a:r>
              <a:rPr lang="en-US" sz="2800" u="sng" dirty="0"/>
              <a:t>Two Dangers</a:t>
            </a:r>
            <a:r>
              <a:rPr lang="en-US" sz="2800" dirty="0"/>
              <a:t>:  </a:t>
            </a:r>
          </a:p>
          <a:p>
            <a:pPr lvl="1">
              <a:spcAft>
                <a:spcPts val="1200"/>
              </a:spcAft>
            </a:pPr>
            <a:r>
              <a:rPr lang="en-US" sz="2400" b="1" dirty="0"/>
              <a:t>Too much</a:t>
            </a:r>
            <a:r>
              <a:rPr lang="en-US" sz="2400" dirty="0"/>
              <a:t> time apart (no shared interests)</a:t>
            </a:r>
          </a:p>
          <a:p>
            <a:pPr lvl="1">
              <a:spcAft>
                <a:spcPts val="1200"/>
              </a:spcAft>
            </a:pPr>
            <a:r>
              <a:rPr lang="en-US" sz="2400" b="1" dirty="0"/>
              <a:t>No time apart </a:t>
            </a:r>
            <a:r>
              <a:rPr lang="en-US" sz="2400" dirty="0"/>
              <a:t>to pursue separate interests</a:t>
            </a:r>
          </a:p>
          <a:p>
            <a:pPr>
              <a:spcAft>
                <a:spcPts val="1200"/>
              </a:spcAft>
            </a:pPr>
            <a:r>
              <a:rPr lang="en-US" sz="2800" dirty="0"/>
              <a:t>Some time apart is healthy in a marriage</a:t>
            </a:r>
          </a:p>
          <a:p>
            <a:pPr>
              <a:spcAft>
                <a:spcPts val="1200"/>
              </a:spcAft>
            </a:pPr>
            <a:r>
              <a:rPr lang="en-US" sz="2800" dirty="0"/>
              <a:t>Requires </a:t>
            </a:r>
            <a:r>
              <a:rPr lang="en-US" sz="2800" b="1" dirty="0"/>
              <a:t>mutual agreement </a:t>
            </a:r>
            <a:r>
              <a:rPr lang="en-US" sz="2800" dirty="0"/>
              <a:t>and consent</a:t>
            </a:r>
          </a:p>
          <a:p>
            <a:pPr>
              <a:spcAft>
                <a:spcPts val="1200"/>
              </a:spcAft>
            </a:pPr>
            <a:r>
              <a:rPr lang="en-US" sz="2800" dirty="0"/>
              <a:t>Brings fresh interests and stories into a marriage</a:t>
            </a:r>
          </a:p>
          <a:p>
            <a:pPr>
              <a:spcAft>
                <a:spcPts val="1200"/>
              </a:spcAft>
            </a:pPr>
            <a:r>
              <a:rPr lang="en-US" sz="2800" b="1" dirty="0"/>
              <a:t>Must agree upon the right balance </a:t>
            </a:r>
            <a:r>
              <a:rPr lang="en-US" sz="2800" dirty="0"/>
              <a:t>between apart / together</a:t>
            </a:r>
          </a:p>
        </p:txBody>
      </p:sp>
    </p:spTree>
    <p:extLst>
      <p:ext uri="{BB962C8B-B14F-4D97-AF65-F5344CB8AC3E}">
        <p14:creationId xmlns:p14="http://schemas.microsoft.com/office/powerpoint/2010/main" val="3605961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left)">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wipe(left)">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wipe(left)">
                                      <p:cBhvr>
                                        <p:cTn id="3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413096"/>
            <a:ext cx="8911687" cy="829552"/>
          </a:xfrm>
        </p:spPr>
        <p:txBody>
          <a:bodyPr>
            <a:normAutofit/>
          </a:bodyPr>
          <a:lstStyle/>
          <a:p>
            <a:r>
              <a:rPr lang="en-US" u="sng" dirty="0"/>
              <a:t>Homework #1:  Time Apart</a:t>
            </a:r>
          </a:p>
        </p:txBody>
      </p:sp>
      <p:sp>
        <p:nvSpPr>
          <p:cNvPr id="3" name="Content Placeholder 2"/>
          <p:cNvSpPr>
            <a:spLocks noGrp="1"/>
          </p:cNvSpPr>
          <p:nvPr>
            <p:ph sz="half" idx="1"/>
          </p:nvPr>
        </p:nvSpPr>
        <p:spPr>
          <a:xfrm>
            <a:off x="2098433" y="1242648"/>
            <a:ext cx="4572000" cy="4668574"/>
          </a:xfrm>
        </p:spPr>
        <p:txBody>
          <a:bodyPr>
            <a:normAutofit/>
          </a:bodyPr>
          <a:lstStyle/>
          <a:p>
            <a:pPr marL="0" indent="0">
              <a:buNone/>
            </a:pPr>
            <a:r>
              <a:rPr lang="en-US" dirty="0"/>
              <a:t>Write down your individual interests you expect to pursue without your fiancé:</a:t>
            </a:r>
          </a:p>
          <a:p>
            <a:pPr marL="0" indent="0">
              <a:buNone/>
            </a:pPr>
            <a:r>
              <a:rPr lang="en-US" dirty="0"/>
              <a:t>1._________________________________</a:t>
            </a:r>
          </a:p>
          <a:p>
            <a:pPr marL="0" indent="0">
              <a:buNone/>
            </a:pPr>
            <a:r>
              <a:rPr lang="en-US" dirty="0"/>
              <a:t>2._________________________________</a:t>
            </a:r>
          </a:p>
          <a:p>
            <a:pPr marL="0" indent="0">
              <a:buNone/>
            </a:pPr>
            <a:r>
              <a:rPr lang="en-US" dirty="0"/>
              <a:t>3._________________________________</a:t>
            </a:r>
          </a:p>
          <a:p>
            <a:pPr marL="0" indent="0">
              <a:buNone/>
            </a:pPr>
            <a:endParaRPr lang="en-US" dirty="0"/>
          </a:p>
          <a:p>
            <a:pPr marL="0" indent="0">
              <a:buNone/>
            </a:pPr>
            <a:r>
              <a:rPr lang="en-US" dirty="0"/>
              <a:t>How frequently and how much time would these take?</a:t>
            </a:r>
          </a:p>
          <a:p>
            <a:pPr marL="0" indent="0">
              <a:buNone/>
            </a:pPr>
            <a:r>
              <a:rPr lang="en-US" dirty="0"/>
              <a:t>1._________________________________</a:t>
            </a:r>
          </a:p>
          <a:p>
            <a:pPr marL="0" indent="0">
              <a:buNone/>
            </a:pPr>
            <a:r>
              <a:rPr lang="en-US" dirty="0"/>
              <a:t>2._________________________________</a:t>
            </a:r>
          </a:p>
          <a:p>
            <a:pPr marL="0" indent="0">
              <a:buNone/>
            </a:pPr>
            <a:r>
              <a:rPr lang="en-US" dirty="0"/>
              <a:t>3._________________________________</a:t>
            </a:r>
          </a:p>
          <a:p>
            <a:pPr marL="0" indent="0">
              <a:buNone/>
            </a:pPr>
            <a:endParaRPr lang="en-US" dirty="0"/>
          </a:p>
        </p:txBody>
      </p:sp>
      <p:sp>
        <p:nvSpPr>
          <p:cNvPr id="8" name="Content Placeholder 2"/>
          <p:cNvSpPr>
            <a:spLocks noGrp="1"/>
          </p:cNvSpPr>
          <p:nvPr>
            <p:ph sz="half" idx="1"/>
          </p:nvPr>
        </p:nvSpPr>
        <p:spPr>
          <a:xfrm>
            <a:off x="6893177" y="1242648"/>
            <a:ext cx="4829900" cy="4668574"/>
          </a:xfrm>
        </p:spPr>
        <p:txBody>
          <a:bodyPr>
            <a:normAutofit/>
          </a:bodyPr>
          <a:lstStyle/>
          <a:p>
            <a:pPr marL="0" indent="0">
              <a:buNone/>
            </a:pPr>
            <a:r>
              <a:rPr lang="en-US" dirty="0"/>
              <a:t>Write down any individual interests you expect your fiancé to pursue without you:</a:t>
            </a:r>
          </a:p>
          <a:p>
            <a:pPr marL="0" indent="0">
              <a:buNone/>
            </a:pPr>
            <a:r>
              <a:rPr lang="en-US" dirty="0"/>
              <a:t>1._________________________________</a:t>
            </a:r>
          </a:p>
          <a:p>
            <a:pPr marL="0" indent="0">
              <a:buNone/>
            </a:pPr>
            <a:r>
              <a:rPr lang="en-US" dirty="0"/>
              <a:t>2._________________________________</a:t>
            </a:r>
          </a:p>
          <a:p>
            <a:pPr marL="0" indent="0">
              <a:buNone/>
            </a:pPr>
            <a:r>
              <a:rPr lang="en-US" dirty="0"/>
              <a:t>3._________________________________</a:t>
            </a:r>
          </a:p>
          <a:p>
            <a:pPr marL="0" indent="0">
              <a:buNone/>
            </a:pPr>
            <a:endParaRPr lang="en-US" dirty="0"/>
          </a:p>
          <a:p>
            <a:pPr marL="0" indent="0">
              <a:buNone/>
            </a:pPr>
            <a:r>
              <a:rPr lang="en-US" dirty="0"/>
              <a:t>How frequently and how much time would these take?</a:t>
            </a:r>
          </a:p>
          <a:p>
            <a:pPr marL="0" indent="0">
              <a:buNone/>
            </a:pPr>
            <a:r>
              <a:rPr lang="en-US" dirty="0"/>
              <a:t>1._________________________________</a:t>
            </a:r>
          </a:p>
          <a:p>
            <a:pPr marL="0" indent="0">
              <a:buNone/>
            </a:pPr>
            <a:r>
              <a:rPr lang="en-US" dirty="0"/>
              <a:t>2._________________________________</a:t>
            </a:r>
          </a:p>
          <a:p>
            <a:pPr marL="0" indent="0">
              <a:buNone/>
            </a:pPr>
            <a:r>
              <a:rPr lang="en-US" dirty="0"/>
              <a:t>3._________________________________</a:t>
            </a:r>
          </a:p>
          <a:p>
            <a:pPr marL="0" indent="0">
              <a:buNone/>
            </a:pPr>
            <a:endParaRPr lang="en-US" dirty="0"/>
          </a:p>
        </p:txBody>
      </p:sp>
      <p:sp>
        <p:nvSpPr>
          <p:cNvPr id="9" name="TextBox 8"/>
          <p:cNvSpPr txBox="1"/>
          <p:nvPr/>
        </p:nvSpPr>
        <p:spPr>
          <a:xfrm>
            <a:off x="2737340" y="5726556"/>
            <a:ext cx="7678615" cy="369332"/>
          </a:xfrm>
          <a:prstGeom prst="rect">
            <a:avLst/>
          </a:prstGeom>
          <a:noFill/>
        </p:spPr>
        <p:txBody>
          <a:bodyPr wrap="square" rtlCol="0">
            <a:spAutoFit/>
          </a:bodyPr>
          <a:lstStyle/>
          <a:p>
            <a:pPr algn="ctr"/>
            <a:r>
              <a:rPr lang="en-US" dirty="0"/>
              <a:t>When you finish, compare and discuss your answers.</a:t>
            </a:r>
          </a:p>
        </p:txBody>
      </p:sp>
    </p:spTree>
    <p:extLst>
      <p:ext uri="{BB962C8B-B14F-4D97-AF65-F5344CB8AC3E}">
        <p14:creationId xmlns:p14="http://schemas.microsoft.com/office/powerpoint/2010/main" val="32071143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A8920-F94A-05CC-F22D-722CE6E6DED5}"/>
            </a:ext>
          </a:extLst>
        </p:cNvPr>
        <p:cNvGrpSpPr/>
        <p:nvPr/>
      </p:nvGrpSpPr>
      <p:grpSpPr>
        <a:xfrm>
          <a:off x="0" y="0"/>
          <a:ext cx="0" cy="0"/>
          <a:chOff x="0" y="0"/>
          <a:chExt cx="0" cy="0"/>
        </a:xfrm>
      </p:grpSpPr>
      <p:sp>
        <p:nvSpPr>
          <p:cNvPr id="18434" name="Title 1">
            <a:extLst>
              <a:ext uri="{FF2B5EF4-FFF2-40B4-BE49-F238E27FC236}">
                <a16:creationId xmlns:a16="http://schemas.microsoft.com/office/drawing/2014/main" id="{7306D5E3-9506-3B78-C857-8C270C7D69B0}"/>
              </a:ext>
            </a:extLst>
          </p:cNvPr>
          <p:cNvSpPr>
            <a:spLocks noGrp="1"/>
          </p:cNvSpPr>
          <p:nvPr>
            <p:ph type="title"/>
          </p:nvPr>
        </p:nvSpPr>
        <p:spPr>
          <a:xfrm>
            <a:off x="2036618" y="0"/>
            <a:ext cx="9673937" cy="855050"/>
          </a:xfrm>
        </p:spPr>
        <p:txBody>
          <a:bodyPr>
            <a:noAutofit/>
          </a:bodyPr>
          <a:lstStyle/>
          <a:p>
            <a:r>
              <a:rPr lang="en-US" altLang="zh-CN" sz="4000" b="1" dirty="0"/>
              <a:t>God’s Purpose &amp; Pattern for Marriage</a:t>
            </a:r>
            <a:endParaRPr lang="zh-CN" altLang="en-US" sz="4000" dirty="0"/>
          </a:p>
        </p:txBody>
      </p:sp>
      <p:sp>
        <p:nvSpPr>
          <p:cNvPr id="18435" name="Content Placeholder 2">
            <a:extLst>
              <a:ext uri="{FF2B5EF4-FFF2-40B4-BE49-F238E27FC236}">
                <a16:creationId xmlns:a16="http://schemas.microsoft.com/office/drawing/2014/main" id="{EECC03EB-57CD-E206-6743-D622BA8B1E61}"/>
              </a:ext>
            </a:extLst>
          </p:cNvPr>
          <p:cNvSpPr>
            <a:spLocks noGrp="1"/>
          </p:cNvSpPr>
          <p:nvPr>
            <p:ph idx="1"/>
          </p:nvPr>
        </p:nvSpPr>
        <p:spPr>
          <a:xfrm>
            <a:off x="1963883" y="855051"/>
            <a:ext cx="9673937" cy="5878258"/>
          </a:xfrm>
        </p:spPr>
        <p:txBody>
          <a:bodyPr>
            <a:noAutofit/>
          </a:bodyPr>
          <a:lstStyle/>
          <a:p>
            <a:pPr marL="0" indent="0">
              <a:spcBef>
                <a:spcPts val="0"/>
              </a:spcBef>
              <a:spcAft>
                <a:spcPts val="600"/>
              </a:spcAft>
              <a:buNone/>
            </a:pPr>
            <a:r>
              <a:rPr lang="en-US" altLang="zh-CN" sz="2800" b="1" u="sng" dirty="0"/>
              <a:t>God created us to glorify Him in all things, including our marriage!</a:t>
            </a:r>
          </a:p>
          <a:p>
            <a:pPr marL="0" indent="0">
              <a:spcBef>
                <a:spcPts val="0"/>
              </a:spcBef>
              <a:spcAft>
                <a:spcPts val="600"/>
              </a:spcAft>
              <a:buNone/>
            </a:pPr>
            <a:endParaRPr lang="en-US" altLang="zh-CN" sz="2000" b="1" u="sng" dirty="0"/>
          </a:p>
          <a:p>
            <a:pPr marL="0" indent="0">
              <a:spcBef>
                <a:spcPts val="0"/>
              </a:spcBef>
              <a:spcAft>
                <a:spcPts val="600"/>
              </a:spcAft>
              <a:buNone/>
            </a:pPr>
            <a:r>
              <a:rPr lang="en-US" altLang="zh-CN" sz="2800" b="1" u="sng" dirty="0"/>
              <a:t>The Trinity: Father, Son and Spirit</a:t>
            </a:r>
            <a:endParaRPr lang="en-US" altLang="zh-CN" sz="2800" u="sng" dirty="0"/>
          </a:p>
          <a:p>
            <a:pPr marL="400050" lvl="1" indent="0">
              <a:spcBef>
                <a:spcPts val="0"/>
              </a:spcBef>
              <a:spcAft>
                <a:spcPts val="600"/>
              </a:spcAft>
              <a:buNone/>
            </a:pPr>
            <a:r>
              <a:rPr lang="en-US" altLang="zh-CN" sz="2400" b="1" dirty="0"/>
              <a:t>The Father’s </a:t>
            </a:r>
            <a:r>
              <a:rPr lang="en-US" altLang="zh-CN" sz="2400" dirty="0"/>
              <a:t>purpose and plans guide everything</a:t>
            </a:r>
            <a:endParaRPr lang="zh-CN" altLang="en-US" sz="2400" dirty="0"/>
          </a:p>
          <a:p>
            <a:pPr marL="400050" lvl="1" indent="0">
              <a:spcBef>
                <a:spcPts val="0"/>
              </a:spcBef>
              <a:spcAft>
                <a:spcPts val="600"/>
              </a:spcAft>
              <a:buNone/>
            </a:pPr>
            <a:r>
              <a:rPr lang="en-US" altLang="zh-CN" sz="2400" b="1" dirty="0"/>
              <a:t>The Son </a:t>
            </a:r>
            <a:r>
              <a:rPr lang="en-US" altLang="zh-CN" sz="2400" dirty="0"/>
              <a:t>submits to the Father</a:t>
            </a:r>
          </a:p>
          <a:p>
            <a:pPr marL="400050" lvl="1" indent="0">
              <a:spcBef>
                <a:spcPts val="0"/>
              </a:spcBef>
              <a:spcAft>
                <a:spcPts val="600"/>
              </a:spcAft>
              <a:buNone/>
            </a:pPr>
            <a:r>
              <a:rPr lang="en-US" altLang="zh-CN" sz="2400" b="1" dirty="0"/>
              <a:t>The Spirit</a:t>
            </a:r>
            <a:r>
              <a:rPr lang="en-US" altLang="zh-CN" sz="2400" dirty="0"/>
              <a:t> glorifies the Son</a:t>
            </a:r>
          </a:p>
          <a:p>
            <a:pPr marL="400050" lvl="1" indent="0">
              <a:spcBef>
                <a:spcPts val="0"/>
              </a:spcBef>
              <a:spcAft>
                <a:spcPts val="600"/>
              </a:spcAft>
              <a:buNone/>
            </a:pPr>
            <a:r>
              <a:rPr lang="en-US" altLang="zh-CN" sz="2400" b="1" dirty="0"/>
              <a:t>All are equal, united in perfect love</a:t>
            </a:r>
          </a:p>
          <a:p>
            <a:pPr marL="0" indent="0">
              <a:spcBef>
                <a:spcPts val="0"/>
              </a:spcBef>
              <a:spcAft>
                <a:spcPts val="600"/>
              </a:spcAft>
              <a:buNone/>
            </a:pPr>
            <a:endParaRPr lang="en-US" altLang="zh-CN" sz="900" b="1" dirty="0"/>
          </a:p>
          <a:p>
            <a:pPr marL="0" indent="0">
              <a:spcBef>
                <a:spcPts val="0"/>
              </a:spcBef>
              <a:spcAft>
                <a:spcPts val="600"/>
              </a:spcAft>
              <a:buNone/>
            </a:pPr>
            <a:r>
              <a:rPr lang="en-US" altLang="zh-CN" sz="2800" b="1" u="sng" dirty="0"/>
              <a:t>Jesus Christ and His Church</a:t>
            </a:r>
          </a:p>
          <a:p>
            <a:pPr marL="400050" lvl="1" indent="0">
              <a:spcBef>
                <a:spcPts val="0"/>
              </a:spcBef>
              <a:spcAft>
                <a:spcPts val="600"/>
              </a:spcAft>
              <a:buNone/>
            </a:pPr>
            <a:r>
              <a:rPr lang="en-US" altLang="zh-CN" sz="2400" b="1" dirty="0"/>
              <a:t>Jesus </a:t>
            </a:r>
            <a:r>
              <a:rPr lang="en-US" altLang="zh-CN" sz="2400" dirty="0"/>
              <a:t>is the eternal Groom who redeems, sanctifies, and unites with His church (John 3:29; Revelation 19:7-9)</a:t>
            </a:r>
          </a:p>
          <a:p>
            <a:pPr marL="400050" lvl="1" indent="0">
              <a:spcBef>
                <a:spcPts val="0"/>
              </a:spcBef>
              <a:spcAft>
                <a:spcPts val="600"/>
              </a:spcAft>
              <a:buNone/>
            </a:pPr>
            <a:r>
              <a:rPr lang="en-US" altLang="zh-CN" sz="2400" b="1" dirty="0"/>
              <a:t>The Church </a:t>
            </a:r>
            <a:r>
              <a:rPr lang="en-US" altLang="zh-CN" sz="2400" dirty="0"/>
              <a:t>glorifies God’s amazing grace</a:t>
            </a:r>
          </a:p>
          <a:p>
            <a:pPr marL="0" indent="0">
              <a:spcBef>
                <a:spcPts val="0"/>
              </a:spcBef>
              <a:spcAft>
                <a:spcPts val="600"/>
              </a:spcAft>
              <a:buNone/>
            </a:pPr>
            <a:endParaRPr lang="en-US" altLang="zh-CN" sz="2800" b="1" dirty="0"/>
          </a:p>
        </p:txBody>
      </p:sp>
    </p:spTree>
    <p:extLst>
      <p:ext uri="{BB962C8B-B14F-4D97-AF65-F5344CB8AC3E}">
        <p14:creationId xmlns:p14="http://schemas.microsoft.com/office/powerpoint/2010/main" val="3478976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wipe(left)">
                                      <p:cBhvr>
                                        <p:cTn id="7" dur="500"/>
                                        <p:tgtEl>
                                          <p:spTgt spid="184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435">
                                            <p:txEl>
                                              <p:pRg st="2" end="2"/>
                                            </p:txEl>
                                          </p:spTgt>
                                        </p:tgtEl>
                                        <p:attrNameLst>
                                          <p:attrName>style.visibility</p:attrName>
                                        </p:attrNameLst>
                                      </p:cBhvr>
                                      <p:to>
                                        <p:strVal val="visible"/>
                                      </p:to>
                                    </p:set>
                                    <p:animEffect transition="in" filter="wipe(left)">
                                      <p:cBhvr>
                                        <p:cTn id="12" dur="500"/>
                                        <p:tgtEl>
                                          <p:spTgt spid="1843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435">
                                            <p:txEl>
                                              <p:pRg st="3" end="3"/>
                                            </p:txEl>
                                          </p:spTgt>
                                        </p:tgtEl>
                                        <p:attrNameLst>
                                          <p:attrName>style.visibility</p:attrName>
                                        </p:attrNameLst>
                                      </p:cBhvr>
                                      <p:to>
                                        <p:strVal val="visible"/>
                                      </p:to>
                                    </p:set>
                                    <p:animEffect transition="in" filter="wipe(left)">
                                      <p:cBhvr>
                                        <p:cTn id="17" dur="500"/>
                                        <p:tgtEl>
                                          <p:spTgt spid="1843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435">
                                            <p:txEl>
                                              <p:pRg st="4" end="4"/>
                                            </p:txEl>
                                          </p:spTgt>
                                        </p:tgtEl>
                                        <p:attrNameLst>
                                          <p:attrName>style.visibility</p:attrName>
                                        </p:attrNameLst>
                                      </p:cBhvr>
                                      <p:to>
                                        <p:strVal val="visible"/>
                                      </p:to>
                                    </p:set>
                                    <p:animEffect transition="in" filter="wipe(left)">
                                      <p:cBhvr>
                                        <p:cTn id="22" dur="500"/>
                                        <p:tgtEl>
                                          <p:spTgt spid="1843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8435">
                                            <p:txEl>
                                              <p:pRg st="5" end="5"/>
                                            </p:txEl>
                                          </p:spTgt>
                                        </p:tgtEl>
                                        <p:attrNameLst>
                                          <p:attrName>style.visibility</p:attrName>
                                        </p:attrNameLst>
                                      </p:cBhvr>
                                      <p:to>
                                        <p:strVal val="visible"/>
                                      </p:to>
                                    </p:set>
                                    <p:animEffect transition="in" filter="wipe(left)">
                                      <p:cBhvr>
                                        <p:cTn id="27" dur="500"/>
                                        <p:tgtEl>
                                          <p:spTgt spid="1843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8435">
                                            <p:txEl>
                                              <p:pRg st="6" end="6"/>
                                            </p:txEl>
                                          </p:spTgt>
                                        </p:tgtEl>
                                        <p:attrNameLst>
                                          <p:attrName>style.visibility</p:attrName>
                                        </p:attrNameLst>
                                      </p:cBhvr>
                                      <p:to>
                                        <p:strVal val="visible"/>
                                      </p:to>
                                    </p:set>
                                    <p:animEffect transition="in" filter="wipe(left)">
                                      <p:cBhvr>
                                        <p:cTn id="32" dur="500"/>
                                        <p:tgtEl>
                                          <p:spTgt spid="1843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8435">
                                            <p:txEl>
                                              <p:pRg st="8" end="8"/>
                                            </p:txEl>
                                          </p:spTgt>
                                        </p:tgtEl>
                                        <p:attrNameLst>
                                          <p:attrName>style.visibility</p:attrName>
                                        </p:attrNameLst>
                                      </p:cBhvr>
                                      <p:to>
                                        <p:strVal val="visible"/>
                                      </p:to>
                                    </p:set>
                                    <p:animEffect transition="in" filter="wipe(left)">
                                      <p:cBhvr>
                                        <p:cTn id="37" dur="500"/>
                                        <p:tgtEl>
                                          <p:spTgt spid="18435">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8435">
                                            <p:txEl>
                                              <p:pRg st="9" end="9"/>
                                            </p:txEl>
                                          </p:spTgt>
                                        </p:tgtEl>
                                        <p:attrNameLst>
                                          <p:attrName>style.visibility</p:attrName>
                                        </p:attrNameLst>
                                      </p:cBhvr>
                                      <p:to>
                                        <p:strVal val="visible"/>
                                      </p:to>
                                    </p:set>
                                    <p:animEffect transition="in" filter="wipe(left)">
                                      <p:cBhvr>
                                        <p:cTn id="42" dur="500"/>
                                        <p:tgtEl>
                                          <p:spTgt spid="18435">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8435">
                                            <p:txEl>
                                              <p:pRg st="10" end="10"/>
                                            </p:txEl>
                                          </p:spTgt>
                                        </p:tgtEl>
                                        <p:attrNameLst>
                                          <p:attrName>style.visibility</p:attrName>
                                        </p:attrNameLst>
                                      </p:cBhvr>
                                      <p:to>
                                        <p:strVal val="visible"/>
                                      </p:to>
                                    </p:set>
                                    <p:animEffect transition="in" filter="wipe(left)">
                                      <p:cBhvr>
                                        <p:cTn id="47" dur="500"/>
                                        <p:tgtEl>
                                          <p:spTgt spid="1843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BA0F2-9318-9571-EF65-ADE4E062E485}"/>
            </a:ext>
          </a:extLst>
        </p:cNvPr>
        <p:cNvGrpSpPr/>
        <p:nvPr/>
      </p:nvGrpSpPr>
      <p:grpSpPr>
        <a:xfrm>
          <a:off x="0" y="0"/>
          <a:ext cx="0" cy="0"/>
          <a:chOff x="0" y="0"/>
          <a:chExt cx="0" cy="0"/>
        </a:xfrm>
      </p:grpSpPr>
      <p:sp>
        <p:nvSpPr>
          <p:cNvPr id="18434" name="Title 1">
            <a:extLst>
              <a:ext uri="{FF2B5EF4-FFF2-40B4-BE49-F238E27FC236}">
                <a16:creationId xmlns:a16="http://schemas.microsoft.com/office/drawing/2014/main" id="{21DFF9E7-6BB0-20ED-EE9E-EC5D9E245A22}"/>
              </a:ext>
            </a:extLst>
          </p:cNvPr>
          <p:cNvSpPr>
            <a:spLocks noGrp="1"/>
          </p:cNvSpPr>
          <p:nvPr>
            <p:ph type="title"/>
          </p:nvPr>
        </p:nvSpPr>
        <p:spPr>
          <a:xfrm>
            <a:off x="1672936" y="121695"/>
            <a:ext cx="10519063" cy="1021305"/>
          </a:xfrm>
        </p:spPr>
        <p:txBody>
          <a:bodyPr>
            <a:noAutofit/>
          </a:bodyPr>
          <a:lstStyle/>
          <a:p>
            <a:pPr eaLnBrk="1" hangingPunct="1"/>
            <a:r>
              <a:rPr lang="en-US" altLang="zh-CN" sz="4400" b="1" dirty="0"/>
              <a:t>God’s Plan for Marriage – Ephesians 5</a:t>
            </a:r>
            <a:endParaRPr lang="zh-CN" altLang="en-US" sz="4400" dirty="0"/>
          </a:p>
        </p:txBody>
      </p:sp>
      <p:sp>
        <p:nvSpPr>
          <p:cNvPr id="18435" name="Content Placeholder 2">
            <a:extLst>
              <a:ext uri="{FF2B5EF4-FFF2-40B4-BE49-F238E27FC236}">
                <a16:creationId xmlns:a16="http://schemas.microsoft.com/office/drawing/2014/main" id="{F00AB1D9-7151-E5D4-99A1-9697AC4CF0CE}"/>
              </a:ext>
            </a:extLst>
          </p:cNvPr>
          <p:cNvSpPr>
            <a:spLocks noGrp="1"/>
          </p:cNvSpPr>
          <p:nvPr>
            <p:ph idx="1"/>
          </p:nvPr>
        </p:nvSpPr>
        <p:spPr>
          <a:xfrm>
            <a:off x="2337955" y="837287"/>
            <a:ext cx="9715500" cy="5899018"/>
          </a:xfrm>
        </p:spPr>
        <p:txBody>
          <a:bodyPr>
            <a:noAutofit/>
          </a:bodyPr>
          <a:lstStyle/>
          <a:p>
            <a:pPr marL="0" indent="0">
              <a:spcBef>
                <a:spcPts val="0"/>
              </a:spcBef>
              <a:spcAft>
                <a:spcPts val="1800"/>
              </a:spcAft>
              <a:buNone/>
            </a:pPr>
            <a:r>
              <a:rPr lang="en-US" altLang="zh-CN" b="1" dirty="0"/>
              <a:t>v.21  </a:t>
            </a:r>
            <a:r>
              <a:rPr lang="en-US" altLang="zh-CN" dirty="0"/>
              <a:t>Submit to one another out of reverence for Christ. </a:t>
            </a:r>
          </a:p>
          <a:p>
            <a:pPr marL="0" indent="0">
              <a:spcBef>
                <a:spcPts val="0"/>
              </a:spcBef>
              <a:spcAft>
                <a:spcPts val="1800"/>
              </a:spcAft>
              <a:buNone/>
            </a:pPr>
            <a:r>
              <a:rPr lang="en-US" altLang="zh-CN" b="1" dirty="0"/>
              <a:t>v.22-24  </a:t>
            </a:r>
            <a:r>
              <a:rPr lang="en-US" altLang="zh-CN" u="sng" dirty="0"/>
              <a:t>Wives</a:t>
            </a:r>
            <a:r>
              <a:rPr lang="en-US" altLang="zh-CN" dirty="0"/>
              <a:t>, submit yourselves to your own husbands as you do to the Lord. For the husband is the head of the wife as Christ is the head of the church, his body, of which he is the Savior. Now as the church submits to Christ, so also wives should submit to their husbands in everything. </a:t>
            </a:r>
          </a:p>
          <a:p>
            <a:pPr marL="0" indent="0">
              <a:spcBef>
                <a:spcPts val="0"/>
              </a:spcBef>
              <a:spcAft>
                <a:spcPts val="1800"/>
              </a:spcAft>
              <a:buNone/>
            </a:pPr>
            <a:r>
              <a:rPr lang="en-US" altLang="zh-CN" b="1" dirty="0"/>
              <a:t>v.25-28  </a:t>
            </a:r>
            <a:r>
              <a:rPr lang="en-US" altLang="zh-CN" u="sng" dirty="0"/>
              <a:t>Husbands</a:t>
            </a:r>
            <a:r>
              <a:rPr lang="en-US" altLang="zh-CN" dirty="0"/>
              <a:t>, love your wives, just as Christ loved the church and gave himself up for her to make her holy, cleansing her by the washing with water through the word, and to present her to himself as a radiant church, without stain or wrinkle or any other blemish, but holy and blameless. In this same way, husbands ought to love their wives as their own bodies.</a:t>
            </a:r>
          </a:p>
          <a:p>
            <a:pPr marL="0" indent="0">
              <a:spcBef>
                <a:spcPts val="0"/>
              </a:spcBef>
              <a:spcAft>
                <a:spcPts val="1800"/>
              </a:spcAft>
              <a:buNone/>
            </a:pPr>
            <a:r>
              <a:rPr lang="en-US" b="1" dirty="0"/>
              <a:t>v.33</a:t>
            </a:r>
            <a:r>
              <a:rPr lang="en-US" dirty="0"/>
              <a:t>  However, each one of you also must love his wife as he loves himself, and the wife must respect her husband.</a:t>
            </a:r>
            <a:endParaRPr lang="zh-CN" altLang="en-US" dirty="0"/>
          </a:p>
        </p:txBody>
      </p:sp>
    </p:spTree>
    <p:extLst>
      <p:ext uri="{BB962C8B-B14F-4D97-AF65-F5344CB8AC3E}">
        <p14:creationId xmlns:p14="http://schemas.microsoft.com/office/powerpoint/2010/main" val="129149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wipe(left)">
                                      <p:cBhvr>
                                        <p:cTn id="7" dur="500"/>
                                        <p:tgtEl>
                                          <p:spTgt spid="184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wipe(left)">
                                      <p:cBhvr>
                                        <p:cTn id="12" dur="500"/>
                                        <p:tgtEl>
                                          <p:spTgt spid="184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435">
                                            <p:txEl>
                                              <p:pRg st="2" end="2"/>
                                            </p:txEl>
                                          </p:spTgt>
                                        </p:tgtEl>
                                        <p:attrNameLst>
                                          <p:attrName>style.visibility</p:attrName>
                                        </p:attrNameLst>
                                      </p:cBhvr>
                                      <p:to>
                                        <p:strVal val="visible"/>
                                      </p:to>
                                    </p:set>
                                    <p:animEffect transition="in" filter="wipe(left)">
                                      <p:cBhvr>
                                        <p:cTn id="17" dur="500"/>
                                        <p:tgtEl>
                                          <p:spTgt spid="1843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435">
                                            <p:txEl>
                                              <p:pRg st="3" end="3"/>
                                            </p:txEl>
                                          </p:spTgt>
                                        </p:tgtEl>
                                        <p:attrNameLst>
                                          <p:attrName>style.visibility</p:attrName>
                                        </p:attrNameLst>
                                      </p:cBhvr>
                                      <p:to>
                                        <p:strVal val="visible"/>
                                      </p:to>
                                    </p:set>
                                    <p:animEffect transition="in" filter="wipe(left)">
                                      <p:cBhvr>
                                        <p:cTn id="22" dur="500"/>
                                        <p:tgtEl>
                                          <p:spTgt spid="184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A78473-EA2A-5298-83FF-75207FAD9310}"/>
            </a:ext>
          </a:extLst>
        </p:cNvPr>
        <p:cNvGrpSpPr/>
        <p:nvPr/>
      </p:nvGrpSpPr>
      <p:grpSpPr>
        <a:xfrm>
          <a:off x="0" y="0"/>
          <a:ext cx="0" cy="0"/>
          <a:chOff x="0" y="0"/>
          <a:chExt cx="0" cy="0"/>
        </a:xfrm>
      </p:grpSpPr>
      <p:sp>
        <p:nvSpPr>
          <p:cNvPr id="18434" name="Title 1">
            <a:extLst>
              <a:ext uri="{FF2B5EF4-FFF2-40B4-BE49-F238E27FC236}">
                <a16:creationId xmlns:a16="http://schemas.microsoft.com/office/drawing/2014/main" id="{7AE2906F-0878-AADC-EE9C-E1A4A99E538C}"/>
              </a:ext>
            </a:extLst>
          </p:cNvPr>
          <p:cNvSpPr>
            <a:spLocks noGrp="1"/>
          </p:cNvSpPr>
          <p:nvPr>
            <p:ph type="title"/>
          </p:nvPr>
        </p:nvSpPr>
        <p:spPr>
          <a:xfrm>
            <a:off x="2337954" y="270164"/>
            <a:ext cx="9715499" cy="1021305"/>
          </a:xfrm>
        </p:spPr>
        <p:txBody>
          <a:bodyPr>
            <a:noAutofit/>
          </a:bodyPr>
          <a:lstStyle/>
          <a:p>
            <a:pPr eaLnBrk="1" hangingPunct="1"/>
            <a:r>
              <a:rPr lang="en-US" altLang="zh-CN" sz="4400" b="1" u="sng" dirty="0"/>
              <a:t>What is NOT Submission of a Wife?</a:t>
            </a:r>
            <a:endParaRPr lang="zh-CN" altLang="en-US" sz="4400" u="sng" dirty="0"/>
          </a:p>
        </p:txBody>
      </p:sp>
      <p:sp>
        <p:nvSpPr>
          <p:cNvPr id="18435" name="Content Placeholder 2">
            <a:extLst>
              <a:ext uri="{FF2B5EF4-FFF2-40B4-BE49-F238E27FC236}">
                <a16:creationId xmlns:a16="http://schemas.microsoft.com/office/drawing/2014/main" id="{DF219D36-2E88-71E2-0EA9-740A8E51AC67}"/>
              </a:ext>
            </a:extLst>
          </p:cNvPr>
          <p:cNvSpPr>
            <a:spLocks noGrp="1"/>
          </p:cNvSpPr>
          <p:nvPr>
            <p:ph idx="1"/>
          </p:nvPr>
        </p:nvSpPr>
        <p:spPr>
          <a:xfrm>
            <a:off x="2763986" y="1371599"/>
            <a:ext cx="8510154" cy="5364705"/>
          </a:xfrm>
        </p:spPr>
        <p:txBody>
          <a:bodyPr>
            <a:noAutofit/>
          </a:bodyPr>
          <a:lstStyle/>
          <a:p>
            <a:pPr marL="0" indent="0">
              <a:spcBef>
                <a:spcPts val="0"/>
              </a:spcBef>
              <a:spcAft>
                <a:spcPts val="1800"/>
              </a:spcAft>
              <a:buNone/>
            </a:pPr>
            <a:r>
              <a:rPr lang="en-US" altLang="zh-CN" sz="2800" dirty="0"/>
              <a:t>Not only for women (v.33)</a:t>
            </a:r>
          </a:p>
          <a:p>
            <a:pPr marL="0" indent="0">
              <a:spcBef>
                <a:spcPts val="0"/>
              </a:spcBef>
              <a:spcAft>
                <a:spcPts val="1800"/>
              </a:spcAft>
              <a:buNone/>
            </a:pPr>
            <a:r>
              <a:rPr lang="en-US" altLang="zh-CN" sz="2800" dirty="0"/>
              <a:t>Doesn’t mean slavery – there is freedom in submission to </a:t>
            </a:r>
            <a:r>
              <a:rPr lang="en-US" altLang="zh-CN" sz="2800" b="1" dirty="0"/>
              <a:t>your own</a:t>
            </a:r>
            <a:r>
              <a:rPr lang="en-US" altLang="zh-CN" sz="2800" dirty="0"/>
              <a:t> husband.</a:t>
            </a:r>
          </a:p>
          <a:p>
            <a:pPr marL="0" indent="0">
              <a:spcBef>
                <a:spcPts val="0"/>
              </a:spcBef>
              <a:spcAft>
                <a:spcPts val="1800"/>
              </a:spcAft>
              <a:buNone/>
            </a:pPr>
            <a:r>
              <a:rPr lang="en-US" altLang="zh-CN" sz="2800" dirty="0"/>
              <a:t>Doesn’t mean she can’t give an opinion or advice (Prov 31:26)</a:t>
            </a:r>
          </a:p>
          <a:p>
            <a:pPr marL="0" indent="0">
              <a:spcBef>
                <a:spcPts val="0"/>
              </a:spcBef>
              <a:spcAft>
                <a:spcPts val="1800"/>
              </a:spcAft>
              <a:buNone/>
            </a:pPr>
            <a:r>
              <a:rPr lang="en-US" altLang="zh-CN" sz="2800" dirty="0"/>
              <a:t>Doesn’t require you to obey ungodly counsel</a:t>
            </a:r>
          </a:p>
          <a:p>
            <a:pPr marL="0" indent="0">
              <a:spcBef>
                <a:spcPts val="0"/>
              </a:spcBef>
              <a:spcAft>
                <a:spcPts val="1800"/>
              </a:spcAft>
              <a:buNone/>
            </a:pPr>
            <a:r>
              <a:rPr lang="en-US" altLang="zh-CN" sz="2800" dirty="0"/>
              <a:t>Doesn’t mean the wife is inferior to the husband (1 Peter 5:7)</a:t>
            </a:r>
          </a:p>
          <a:p>
            <a:pPr marL="0" indent="0">
              <a:spcBef>
                <a:spcPts val="0"/>
              </a:spcBef>
              <a:spcAft>
                <a:spcPts val="1800"/>
              </a:spcAft>
              <a:buNone/>
            </a:pPr>
            <a:endParaRPr lang="zh-CN" altLang="en-US" sz="2800" dirty="0"/>
          </a:p>
        </p:txBody>
      </p:sp>
    </p:spTree>
    <p:extLst>
      <p:ext uri="{BB962C8B-B14F-4D97-AF65-F5344CB8AC3E}">
        <p14:creationId xmlns:p14="http://schemas.microsoft.com/office/powerpoint/2010/main" val="1150463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wipe(left)">
                                      <p:cBhvr>
                                        <p:cTn id="7" dur="500"/>
                                        <p:tgtEl>
                                          <p:spTgt spid="184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wipe(left)">
                                      <p:cBhvr>
                                        <p:cTn id="12" dur="500"/>
                                        <p:tgtEl>
                                          <p:spTgt spid="184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435">
                                            <p:txEl>
                                              <p:pRg st="2" end="2"/>
                                            </p:txEl>
                                          </p:spTgt>
                                        </p:tgtEl>
                                        <p:attrNameLst>
                                          <p:attrName>style.visibility</p:attrName>
                                        </p:attrNameLst>
                                      </p:cBhvr>
                                      <p:to>
                                        <p:strVal val="visible"/>
                                      </p:to>
                                    </p:set>
                                    <p:animEffect transition="in" filter="wipe(left)">
                                      <p:cBhvr>
                                        <p:cTn id="17" dur="500"/>
                                        <p:tgtEl>
                                          <p:spTgt spid="1843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435">
                                            <p:txEl>
                                              <p:pRg st="3" end="3"/>
                                            </p:txEl>
                                          </p:spTgt>
                                        </p:tgtEl>
                                        <p:attrNameLst>
                                          <p:attrName>style.visibility</p:attrName>
                                        </p:attrNameLst>
                                      </p:cBhvr>
                                      <p:to>
                                        <p:strVal val="visible"/>
                                      </p:to>
                                    </p:set>
                                    <p:animEffect transition="in" filter="wipe(left)">
                                      <p:cBhvr>
                                        <p:cTn id="22" dur="500"/>
                                        <p:tgtEl>
                                          <p:spTgt spid="1843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8435">
                                            <p:txEl>
                                              <p:pRg st="4" end="4"/>
                                            </p:txEl>
                                          </p:spTgt>
                                        </p:tgtEl>
                                        <p:attrNameLst>
                                          <p:attrName>style.visibility</p:attrName>
                                        </p:attrNameLst>
                                      </p:cBhvr>
                                      <p:to>
                                        <p:strVal val="visible"/>
                                      </p:to>
                                    </p:set>
                                    <p:animEffect transition="in" filter="wipe(left)">
                                      <p:cBhvr>
                                        <p:cTn id="27" dur="500"/>
                                        <p:tgtEl>
                                          <p:spTgt spid="184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0F311B-B0A9-935F-84EF-B63106CBFE75}"/>
            </a:ext>
          </a:extLst>
        </p:cNvPr>
        <p:cNvGrpSpPr/>
        <p:nvPr/>
      </p:nvGrpSpPr>
      <p:grpSpPr>
        <a:xfrm>
          <a:off x="0" y="0"/>
          <a:ext cx="0" cy="0"/>
          <a:chOff x="0" y="0"/>
          <a:chExt cx="0" cy="0"/>
        </a:xfrm>
      </p:grpSpPr>
      <p:sp>
        <p:nvSpPr>
          <p:cNvPr id="18434" name="Title 1">
            <a:extLst>
              <a:ext uri="{FF2B5EF4-FFF2-40B4-BE49-F238E27FC236}">
                <a16:creationId xmlns:a16="http://schemas.microsoft.com/office/drawing/2014/main" id="{E9E28BD9-BE59-7505-928A-0FFCD73960B8}"/>
              </a:ext>
            </a:extLst>
          </p:cNvPr>
          <p:cNvSpPr>
            <a:spLocks noGrp="1"/>
          </p:cNvSpPr>
          <p:nvPr>
            <p:ph type="title"/>
          </p:nvPr>
        </p:nvSpPr>
        <p:spPr>
          <a:xfrm>
            <a:off x="2337954" y="270164"/>
            <a:ext cx="8707581" cy="1021305"/>
          </a:xfrm>
        </p:spPr>
        <p:txBody>
          <a:bodyPr>
            <a:noAutofit/>
          </a:bodyPr>
          <a:lstStyle/>
          <a:p>
            <a:pPr eaLnBrk="1" hangingPunct="1"/>
            <a:r>
              <a:rPr lang="en-US" altLang="zh-CN" sz="4400" b="1" u="sng" dirty="0"/>
              <a:t>What IS Submission of a Wife?</a:t>
            </a:r>
            <a:endParaRPr lang="zh-CN" altLang="en-US" sz="4400" u="sng" dirty="0"/>
          </a:p>
        </p:txBody>
      </p:sp>
      <p:sp>
        <p:nvSpPr>
          <p:cNvPr id="18435" name="Content Placeholder 2">
            <a:extLst>
              <a:ext uri="{FF2B5EF4-FFF2-40B4-BE49-F238E27FC236}">
                <a16:creationId xmlns:a16="http://schemas.microsoft.com/office/drawing/2014/main" id="{87B90D7B-6400-2CBE-335B-BAD3EBE4ECAB}"/>
              </a:ext>
            </a:extLst>
          </p:cNvPr>
          <p:cNvSpPr>
            <a:spLocks noGrp="1"/>
          </p:cNvSpPr>
          <p:nvPr>
            <p:ph idx="1"/>
          </p:nvPr>
        </p:nvSpPr>
        <p:spPr>
          <a:xfrm>
            <a:off x="2337955" y="1371599"/>
            <a:ext cx="9715500" cy="5364705"/>
          </a:xfrm>
        </p:spPr>
        <p:txBody>
          <a:bodyPr>
            <a:noAutofit/>
          </a:bodyPr>
          <a:lstStyle/>
          <a:p>
            <a:pPr marL="0" indent="0">
              <a:spcBef>
                <a:spcPts val="0"/>
              </a:spcBef>
              <a:spcAft>
                <a:spcPts val="1800"/>
              </a:spcAft>
              <a:buNone/>
            </a:pPr>
            <a:r>
              <a:rPr lang="en-US" altLang="zh-CN" sz="2800" dirty="0"/>
              <a:t>A positive command, living by God’s design (Gen 2:18)</a:t>
            </a:r>
          </a:p>
          <a:p>
            <a:pPr marL="0" indent="0">
              <a:spcBef>
                <a:spcPts val="0"/>
              </a:spcBef>
              <a:spcAft>
                <a:spcPts val="1800"/>
              </a:spcAft>
              <a:buNone/>
            </a:pPr>
            <a:r>
              <a:rPr lang="en-US" altLang="zh-CN" sz="2800" dirty="0"/>
              <a:t>Obedience to God’s command, trusting His power even when you might not like your husband’s decision</a:t>
            </a:r>
          </a:p>
          <a:p>
            <a:pPr marL="0" indent="0">
              <a:spcBef>
                <a:spcPts val="0"/>
              </a:spcBef>
              <a:spcAft>
                <a:spcPts val="1800"/>
              </a:spcAft>
              <a:buNone/>
            </a:pPr>
            <a:r>
              <a:rPr lang="en-US" altLang="zh-CN" sz="2800" dirty="0"/>
              <a:t>A lifestyle, not just when you feel like it (Titus 2:4-5)</a:t>
            </a:r>
          </a:p>
          <a:p>
            <a:pPr marL="0" indent="0">
              <a:spcBef>
                <a:spcPts val="0"/>
              </a:spcBef>
              <a:spcAft>
                <a:spcPts val="1800"/>
              </a:spcAft>
              <a:buNone/>
            </a:pPr>
            <a:r>
              <a:rPr lang="en-US" altLang="zh-CN" sz="2800" dirty="0"/>
              <a:t>Enables His leadership of the family</a:t>
            </a:r>
          </a:p>
          <a:p>
            <a:pPr marL="0" indent="0">
              <a:spcBef>
                <a:spcPts val="0"/>
              </a:spcBef>
              <a:spcAft>
                <a:spcPts val="1800"/>
              </a:spcAft>
              <a:buNone/>
            </a:pPr>
            <a:r>
              <a:rPr lang="en-US" altLang="zh-CN" sz="2800" dirty="0"/>
              <a:t>With a willing attitude, as unto the Lord (action and heart)</a:t>
            </a:r>
          </a:p>
          <a:p>
            <a:pPr marL="0" indent="0">
              <a:spcBef>
                <a:spcPts val="0"/>
              </a:spcBef>
              <a:spcAft>
                <a:spcPts val="1800"/>
              </a:spcAft>
              <a:buNone/>
            </a:pPr>
            <a:endParaRPr lang="en-US" altLang="zh-CN" sz="2800" dirty="0"/>
          </a:p>
          <a:p>
            <a:pPr marL="0" indent="0">
              <a:spcBef>
                <a:spcPts val="0"/>
              </a:spcBef>
              <a:spcAft>
                <a:spcPts val="1800"/>
              </a:spcAft>
              <a:buNone/>
            </a:pPr>
            <a:endParaRPr lang="zh-CN" altLang="en-US" sz="2800" dirty="0"/>
          </a:p>
        </p:txBody>
      </p:sp>
    </p:spTree>
    <p:extLst>
      <p:ext uri="{BB962C8B-B14F-4D97-AF65-F5344CB8AC3E}">
        <p14:creationId xmlns:p14="http://schemas.microsoft.com/office/powerpoint/2010/main" val="1079542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wipe(left)">
                                      <p:cBhvr>
                                        <p:cTn id="7" dur="500"/>
                                        <p:tgtEl>
                                          <p:spTgt spid="184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wipe(left)">
                                      <p:cBhvr>
                                        <p:cTn id="12" dur="500"/>
                                        <p:tgtEl>
                                          <p:spTgt spid="184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435">
                                            <p:txEl>
                                              <p:pRg st="2" end="2"/>
                                            </p:txEl>
                                          </p:spTgt>
                                        </p:tgtEl>
                                        <p:attrNameLst>
                                          <p:attrName>style.visibility</p:attrName>
                                        </p:attrNameLst>
                                      </p:cBhvr>
                                      <p:to>
                                        <p:strVal val="visible"/>
                                      </p:to>
                                    </p:set>
                                    <p:animEffect transition="in" filter="wipe(left)">
                                      <p:cBhvr>
                                        <p:cTn id="17" dur="500"/>
                                        <p:tgtEl>
                                          <p:spTgt spid="1843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435">
                                            <p:txEl>
                                              <p:pRg st="3" end="3"/>
                                            </p:txEl>
                                          </p:spTgt>
                                        </p:tgtEl>
                                        <p:attrNameLst>
                                          <p:attrName>style.visibility</p:attrName>
                                        </p:attrNameLst>
                                      </p:cBhvr>
                                      <p:to>
                                        <p:strVal val="visible"/>
                                      </p:to>
                                    </p:set>
                                    <p:animEffect transition="in" filter="wipe(left)">
                                      <p:cBhvr>
                                        <p:cTn id="22" dur="500"/>
                                        <p:tgtEl>
                                          <p:spTgt spid="1843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8435">
                                            <p:txEl>
                                              <p:pRg st="4" end="4"/>
                                            </p:txEl>
                                          </p:spTgt>
                                        </p:tgtEl>
                                        <p:attrNameLst>
                                          <p:attrName>style.visibility</p:attrName>
                                        </p:attrNameLst>
                                      </p:cBhvr>
                                      <p:to>
                                        <p:strVal val="visible"/>
                                      </p:to>
                                    </p:set>
                                    <p:animEffect transition="in" filter="wipe(left)">
                                      <p:cBhvr>
                                        <p:cTn id="27" dur="500"/>
                                        <p:tgtEl>
                                          <p:spTgt spid="184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1143000"/>
          </a:xfrm>
        </p:spPr>
        <p:txBody>
          <a:bodyPr>
            <a:noAutofit/>
          </a:bodyPr>
          <a:lstStyle/>
          <a:p>
            <a:r>
              <a:rPr lang="en-US" sz="4800" b="1" u="sng" dirty="0"/>
              <a:t>What is True Love?</a:t>
            </a:r>
            <a:endParaRPr lang="en-US" sz="4800" dirty="0"/>
          </a:p>
        </p:txBody>
      </p:sp>
      <p:sp>
        <p:nvSpPr>
          <p:cNvPr id="3" name="Content Placeholder 2"/>
          <p:cNvSpPr>
            <a:spLocks noGrp="1"/>
          </p:cNvSpPr>
          <p:nvPr>
            <p:ph idx="1"/>
          </p:nvPr>
        </p:nvSpPr>
        <p:spPr>
          <a:xfrm>
            <a:off x="1676399" y="1219200"/>
            <a:ext cx="10515601" cy="5486400"/>
          </a:xfrm>
        </p:spPr>
        <p:txBody>
          <a:bodyPr>
            <a:normAutofit fontScale="92500"/>
          </a:bodyPr>
          <a:lstStyle/>
          <a:p>
            <a:pPr marL="0" indent="0">
              <a:buNone/>
            </a:pPr>
            <a:r>
              <a:rPr lang="en-US" sz="3600" dirty="0"/>
              <a:t>For true long-term unity, a couple must transition from:</a:t>
            </a:r>
          </a:p>
          <a:p>
            <a:pPr marL="400050" lvl="1" indent="0">
              <a:buNone/>
            </a:pPr>
            <a:endParaRPr lang="en-US" sz="1600" dirty="0"/>
          </a:p>
          <a:p>
            <a:pPr marL="400050" lvl="1" indent="0">
              <a:buNone/>
            </a:pPr>
            <a:r>
              <a:rPr lang="en-US" sz="3200" dirty="0"/>
              <a:t>	Stage 1 “Love” (Romantic Infatuation)</a:t>
            </a:r>
          </a:p>
          <a:p>
            <a:pPr marL="400050" lvl="1" indent="0">
              <a:buNone/>
            </a:pPr>
            <a:endParaRPr lang="en-US" sz="3200" dirty="0"/>
          </a:p>
          <a:p>
            <a:pPr marL="400050" lvl="1" indent="0">
              <a:buNone/>
            </a:pPr>
            <a:r>
              <a:rPr lang="en-US" sz="3200" dirty="0"/>
              <a:t>	Stage 2 Love (Unconditional Love)</a:t>
            </a:r>
          </a:p>
          <a:p>
            <a:pPr marL="400050" lvl="1" indent="0">
              <a:buNone/>
            </a:pPr>
            <a:endParaRPr lang="en-US" sz="3200" dirty="0"/>
          </a:p>
          <a:p>
            <a:pPr marL="400050" lvl="1" indent="0">
              <a:buNone/>
            </a:pPr>
            <a:r>
              <a:rPr lang="en-US" sz="3200" dirty="0"/>
              <a:t>“You have chosen to marry because you loved each other.  From now on, you must choose to love each other because you are married.”   </a:t>
            </a:r>
            <a:r>
              <a:rPr lang="en-US" sz="3000" dirty="0"/>
              <a:t>Elisabeth Elliott</a:t>
            </a:r>
            <a:endParaRPr lang="en-US" sz="3200" dirty="0"/>
          </a:p>
        </p:txBody>
      </p:sp>
      <p:sp>
        <p:nvSpPr>
          <p:cNvPr id="4" name="Down Arrow 3"/>
          <p:cNvSpPr/>
          <p:nvPr/>
        </p:nvSpPr>
        <p:spPr>
          <a:xfrm>
            <a:off x="5683786" y="3259058"/>
            <a:ext cx="533400" cy="67396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28990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up)">
                                      <p:cBhvr>
                                        <p:cTn id="17" dur="500"/>
                                        <p:tgtEl>
                                          <p:spTgt spid="4"/>
                                        </p:tgtEl>
                                      </p:cBhvr>
                                    </p:animEffect>
                                  </p:childTnLst>
                                </p:cTn>
                              </p:par>
                            </p:childTnLst>
                          </p:cTn>
                        </p:par>
                        <p:par>
                          <p:cTn id="18" fill="hold">
                            <p:stCondLst>
                              <p:cond delay="500"/>
                            </p:stCondLst>
                            <p:childTnLst>
                              <p:par>
                                <p:cTn id="19" presetID="22" presetClass="entr" presetSubtype="8" fill="hold" grpId="0" nodeType="after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left)">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wipe(left)">
                                      <p:cBhvr>
                                        <p:cTn id="2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CCA7AE-614F-9523-8F2E-90E93184BFC3}"/>
            </a:ext>
          </a:extLst>
        </p:cNvPr>
        <p:cNvGrpSpPr/>
        <p:nvPr/>
      </p:nvGrpSpPr>
      <p:grpSpPr>
        <a:xfrm>
          <a:off x="0" y="0"/>
          <a:ext cx="0" cy="0"/>
          <a:chOff x="0" y="0"/>
          <a:chExt cx="0" cy="0"/>
        </a:xfrm>
      </p:grpSpPr>
      <p:sp>
        <p:nvSpPr>
          <p:cNvPr id="18434" name="Title 1">
            <a:extLst>
              <a:ext uri="{FF2B5EF4-FFF2-40B4-BE49-F238E27FC236}">
                <a16:creationId xmlns:a16="http://schemas.microsoft.com/office/drawing/2014/main" id="{EF072A15-4EEC-34DF-C203-E89CA9E93873}"/>
              </a:ext>
            </a:extLst>
          </p:cNvPr>
          <p:cNvSpPr>
            <a:spLocks noGrp="1"/>
          </p:cNvSpPr>
          <p:nvPr>
            <p:ph type="title"/>
          </p:nvPr>
        </p:nvSpPr>
        <p:spPr>
          <a:xfrm>
            <a:off x="2337955" y="270164"/>
            <a:ext cx="7595754" cy="1021305"/>
          </a:xfrm>
        </p:spPr>
        <p:txBody>
          <a:bodyPr>
            <a:noAutofit/>
          </a:bodyPr>
          <a:lstStyle/>
          <a:p>
            <a:pPr eaLnBrk="1" hangingPunct="1"/>
            <a:r>
              <a:rPr lang="en-US" altLang="zh-CN" sz="4400" b="1" u="sng" dirty="0"/>
              <a:t>What IS Love of a Husband?</a:t>
            </a:r>
            <a:endParaRPr lang="zh-CN" altLang="en-US" sz="4400" u="sng" dirty="0"/>
          </a:p>
        </p:txBody>
      </p:sp>
      <p:sp>
        <p:nvSpPr>
          <p:cNvPr id="18435" name="Content Placeholder 2">
            <a:extLst>
              <a:ext uri="{FF2B5EF4-FFF2-40B4-BE49-F238E27FC236}">
                <a16:creationId xmlns:a16="http://schemas.microsoft.com/office/drawing/2014/main" id="{48801561-F4C0-A0A8-2CAE-DF91436D4CDB}"/>
              </a:ext>
            </a:extLst>
          </p:cNvPr>
          <p:cNvSpPr>
            <a:spLocks noGrp="1"/>
          </p:cNvSpPr>
          <p:nvPr>
            <p:ph idx="1"/>
          </p:nvPr>
        </p:nvSpPr>
        <p:spPr>
          <a:xfrm>
            <a:off x="1911927" y="1371599"/>
            <a:ext cx="10141528" cy="5364705"/>
          </a:xfrm>
        </p:spPr>
        <p:txBody>
          <a:bodyPr>
            <a:noAutofit/>
          </a:bodyPr>
          <a:lstStyle/>
          <a:p>
            <a:pPr marL="0" indent="0">
              <a:spcBef>
                <a:spcPts val="0"/>
              </a:spcBef>
              <a:spcAft>
                <a:spcPts val="1800"/>
              </a:spcAft>
              <a:buNone/>
            </a:pPr>
            <a:r>
              <a:rPr lang="en-US" dirty="0"/>
              <a:t>Leadership and responsibility, not privilege and domination. </a:t>
            </a:r>
            <a:endParaRPr lang="en-US" altLang="zh-CN" dirty="0"/>
          </a:p>
          <a:p>
            <a:pPr marL="0" indent="0">
              <a:spcBef>
                <a:spcPts val="0"/>
              </a:spcBef>
              <a:spcAft>
                <a:spcPts val="1800"/>
              </a:spcAft>
              <a:buNone/>
            </a:pPr>
            <a:r>
              <a:rPr lang="en-US" altLang="zh-CN" dirty="0"/>
              <a:t>Servant Leadership like Jesus (Matthew 20:25-28): serving, supporting, protecting, caring.  </a:t>
            </a:r>
          </a:p>
          <a:p>
            <a:pPr marL="0" indent="0">
              <a:spcBef>
                <a:spcPts val="0"/>
              </a:spcBef>
              <a:spcAft>
                <a:spcPts val="1800"/>
              </a:spcAft>
              <a:buNone/>
            </a:pPr>
            <a:r>
              <a:rPr lang="en-US" altLang="zh-CN" dirty="0"/>
              <a:t>Willing to do the lowly, dirty work (John 13:3-17)</a:t>
            </a:r>
          </a:p>
          <a:p>
            <a:pPr marL="0" indent="0">
              <a:spcBef>
                <a:spcPts val="0"/>
              </a:spcBef>
              <a:spcAft>
                <a:spcPts val="1800"/>
              </a:spcAft>
              <a:buNone/>
            </a:pPr>
            <a:r>
              <a:rPr lang="en-US" altLang="zh-CN" dirty="0"/>
              <a:t>Helping her flourish, making it easy for her to submit.</a:t>
            </a:r>
          </a:p>
          <a:p>
            <a:pPr marL="0" indent="0">
              <a:spcBef>
                <a:spcPts val="0"/>
              </a:spcBef>
              <a:spcAft>
                <a:spcPts val="1800"/>
              </a:spcAft>
              <a:buNone/>
            </a:pPr>
            <a:r>
              <a:rPr lang="en-US" altLang="zh-CN" dirty="0"/>
              <a:t>A choice to do good for her, expecting nothing in return</a:t>
            </a:r>
          </a:p>
          <a:p>
            <a:pPr marL="0" indent="0">
              <a:spcBef>
                <a:spcPts val="0"/>
              </a:spcBef>
              <a:spcAft>
                <a:spcPts val="1800"/>
              </a:spcAft>
              <a:buNone/>
            </a:pPr>
            <a:r>
              <a:rPr lang="en-US" altLang="zh-CN" dirty="0"/>
              <a:t>Getting closer to God and closer to God’s daughter in our home</a:t>
            </a:r>
          </a:p>
          <a:p>
            <a:pPr marL="0" indent="0">
              <a:spcBef>
                <a:spcPts val="0"/>
              </a:spcBef>
              <a:spcAft>
                <a:spcPts val="1800"/>
              </a:spcAft>
              <a:buNone/>
            </a:pPr>
            <a:r>
              <a:rPr lang="en-US" dirty="0"/>
              <a:t>Understanding your wife: studying her to really know her, even as she changes over time (1 Peter 3:7)</a:t>
            </a:r>
            <a:endParaRPr lang="zh-CN" altLang="en-US" dirty="0"/>
          </a:p>
        </p:txBody>
      </p:sp>
    </p:spTree>
    <p:extLst>
      <p:ext uri="{BB962C8B-B14F-4D97-AF65-F5344CB8AC3E}">
        <p14:creationId xmlns:p14="http://schemas.microsoft.com/office/powerpoint/2010/main" val="1556690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wipe(left)">
                                      <p:cBhvr>
                                        <p:cTn id="7" dur="500"/>
                                        <p:tgtEl>
                                          <p:spTgt spid="184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wipe(left)">
                                      <p:cBhvr>
                                        <p:cTn id="12" dur="500"/>
                                        <p:tgtEl>
                                          <p:spTgt spid="184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435">
                                            <p:txEl>
                                              <p:pRg st="2" end="2"/>
                                            </p:txEl>
                                          </p:spTgt>
                                        </p:tgtEl>
                                        <p:attrNameLst>
                                          <p:attrName>style.visibility</p:attrName>
                                        </p:attrNameLst>
                                      </p:cBhvr>
                                      <p:to>
                                        <p:strVal val="visible"/>
                                      </p:to>
                                    </p:set>
                                    <p:animEffect transition="in" filter="wipe(left)">
                                      <p:cBhvr>
                                        <p:cTn id="17" dur="500"/>
                                        <p:tgtEl>
                                          <p:spTgt spid="1843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435">
                                            <p:txEl>
                                              <p:pRg st="3" end="3"/>
                                            </p:txEl>
                                          </p:spTgt>
                                        </p:tgtEl>
                                        <p:attrNameLst>
                                          <p:attrName>style.visibility</p:attrName>
                                        </p:attrNameLst>
                                      </p:cBhvr>
                                      <p:to>
                                        <p:strVal val="visible"/>
                                      </p:to>
                                    </p:set>
                                    <p:animEffect transition="in" filter="wipe(left)">
                                      <p:cBhvr>
                                        <p:cTn id="22" dur="500"/>
                                        <p:tgtEl>
                                          <p:spTgt spid="1843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8435">
                                            <p:txEl>
                                              <p:pRg st="4" end="4"/>
                                            </p:txEl>
                                          </p:spTgt>
                                        </p:tgtEl>
                                        <p:attrNameLst>
                                          <p:attrName>style.visibility</p:attrName>
                                        </p:attrNameLst>
                                      </p:cBhvr>
                                      <p:to>
                                        <p:strVal val="visible"/>
                                      </p:to>
                                    </p:set>
                                    <p:animEffect transition="in" filter="wipe(left)">
                                      <p:cBhvr>
                                        <p:cTn id="27" dur="500"/>
                                        <p:tgtEl>
                                          <p:spTgt spid="1843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8435">
                                            <p:txEl>
                                              <p:pRg st="5" end="5"/>
                                            </p:txEl>
                                          </p:spTgt>
                                        </p:tgtEl>
                                        <p:attrNameLst>
                                          <p:attrName>style.visibility</p:attrName>
                                        </p:attrNameLst>
                                      </p:cBhvr>
                                      <p:to>
                                        <p:strVal val="visible"/>
                                      </p:to>
                                    </p:set>
                                    <p:animEffect transition="in" filter="wipe(left)">
                                      <p:cBhvr>
                                        <p:cTn id="32" dur="500"/>
                                        <p:tgtEl>
                                          <p:spTgt spid="1843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8435">
                                            <p:txEl>
                                              <p:pRg st="6" end="6"/>
                                            </p:txEl>
                                          </p:spTgt>
                                        </p:tgtEl>
                                        <p:attrNameLst>
                                          <p:attrName>style.visibility</p:attrName>
                                        </p:attrNameLst>
                                      </p:cBhvr>
                                      <p:to>
                                        <p:strVal val="visible"/>
                                      </p:to>
                                    </p:set>
                                    <p:animEffect transition="in" filter="wipe(left)">
                                      <p:cBhvr>
                                        <p:cTn id="37" dur="500"/>
                                        <p:tgtEl>
                                          <p:spTgt spid="1843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2153653" y="121695"/>
            <a:ext cx="9350959" cy="1021305"/>
          </a:xfrm>
        </p:spPr>
        <p:txBody>
          <a:bodyPr>
            <a:noAutofit/>
          </a:bodyPr>
          <a:lstStyle/>
          <a:p>
            <a:pPr eaLnBrk="1" hangingPunct="1"/>
            <a:r>
              <a:rPr lang="en-US" altLang="zh-CN" sz="4400" b="1" dirty="0"/>
              <a:t>Love Languages</a:t>
            </a:r>
            <a:endParaRPr lang="zh-CN" altLang="en-US" sz="4400" dirty="0"/>
          </a:p>
        </p:txBody>
      </p:sp>
      <p:sp>
        <p:nvSpPr>
          <p:cNvPr id="18435" name="Content Placeholder 2"/>
          <p:cNvSpPr>
            <a:spLocks noGrp="1"/>
          </p:cNvSpPr>
          <p:nvPr>
            <p:ph idx="1"/>
          </p:nvPr>
        </p:nvSpPr>
        <p:spPr>
          <a:xfrm>
            <a:off x="1684421" y="1034716"/>
            <a:ext cx="8665381" cy="5537534"/>
          </a:xfrm>
        </p:spPr>
        <p:txBody>
          <a:bodyPr>
            <a:noAutofit/>
          </a:bodyPr>
          <a:lstStyle/>
          <a:p>
            <a:pPr eaLnBrk="1" hangingPunct="1">
              <a:spcBef>
                <a:spcPts val="0"/>
              </a:spcBef>
              <a:spcAft>
                <a:spcPts val="1800"/>
              </a:spcAft>
            </a:pPr>
            <a:r>
              <a:rPr lang="en-US" altLang="zh-CN" sz="2800" dirty="0"/>
              <a:t>Dr. Gary Chapman suggests that there are five “love languages” that different people understand: </a:t>
            </a:r>
          </a:p>
          <a:p>
            <a:pPr marL="857250" lvl="1" indent="-457200">
              <a:spcBef>
                <a:spcPts val="0"/>
              </a:spcBef>
              <a:spcAft>
                <a:spcPts val="600"/>
              </a:spcAft>
              <a:buFont typeface="Wingdings" panose="05000000000000000000" pitchFamily="2" charset="2"/>
              <a:buChar char="q"/>
            </a:pPr>
            <a:r>
              <a:rPr lang="en-US" altLang="zh-CN" sz="2600" dirty="0"/>
              <a:t>Words of Affirmation</a:t>
            </a:r>
          </a:p>
          <a:p>
            <a:pPr marL="857250" lvl="1" indent="-457200">
              <a:spcBef>
                <a:spcPts val="0"/>
              </a:spcBef>
              <a:spcAft>
                <a:spcPts val="600"/>
              </a:spcAft>
              <a:buFont typeface="Wingdings" panose="05000000000000000000" pitchFamily="2" charset="2"/>
              <a:buChar char="q"/>
            </a:pPr>
            <a:r>
              <a:rPr lang="en-US" altLang="zh-CN" sz="2600" dirty="0"/>
              <a:t>Quality Time</a:t>
            </a:r>
          </a:p>
          <a:p>
            <a:pPr marL="857250" lvl="1" indent="-457200">
              <a:spcBef>
                <a:spcPts val="0"/>
              </a:spcBef>
              <a:spcAft>
                <a:spcPts val="600"/>
              </a:spcAft>
              <a:buFont typeface="Wingdings" panose="05000000000000000000" pitchFamily="2" charset="2"/>
              <a:buChar char="q"/>
            </a:pPr>
            <a:r>
              <a:rPr lang="en-US" altLang="zh-CN" sz="2600" dirty="0"/>
              <a:t>Receiving Gifts</a:t>
            </a:r>
          </a:p>
          <a:p>
            <a:pPr marL="857250" lvl="1" indent="-457200">
              <a:spcBef>
                <a:spcPts val="0"/>
              </a:spcBef>
              <a:spcAft>
                <a:spcPts val="600"/>
              </a:spcAft>
              <a:buFont typeface="Wingdings" panose="05000000000000000000" pitchFamily="2" charset="2"/>
              <a:buChar char="q"/>
            </a:pPr>
            <a:r>
              <a:rPr lang="en-US" altLang="zh-CN" sz="2600" dirty="0"/>
              <a:t>Acts of Service</a:t>
            </a:r>
          </a:p>
          <a:p>
            <a:pPr marL="857250" lvl="1" indent="-457200">
              <a:spcBef>
                <a:spcPts val="0"/>
              </a:spcBef>
              <a:spcAft>
                <a:spcPts val="1800"/>
              </a:spcAft>
              <a:buFont typeface="Wingdings" panose="05000000000000000000" pitchFamily="2" charset="2"/>
              <a:buChar char="q"/>
            </a:pPr>
            <a:r>
              <a:rPr lang="en-US" altLang="zh-CN" sz="2600" dirty="0"/>
              <a:t>Physical Touch </a:t>
            </a:r>
          </a:p>
          <a:p>
            <a:pPr eaLnBrk="1" hangingPunct="1">
              <a:spcBef>
                <a:spcPts val="0"/>
              </a:spcBef>
              <a:spcAft>
                <a:spcPts val="1800"/>
              </a:spcAft>
            </a:pPr>
            <a:r>
              <a:rPr lang="en-US" altLang="zh-CN" sz="2800" dirty="0"/>
              <a:t>People “speak” these languages through their actions, and they receive love best when others perform actions in their love language. </a:t>
            </a:r>
          </a:p>
          <a:p>
            <a:pPr eaLnBrk="1" hangingPunct="1">
              <a:spcBef>
                <a:spcPts val="0"/>
              </a:spcBef>
              <a:spcAft>
                <a:spcPts val="1800"/>
              </a:spcAft>
            </a:pPr>
            <a:endParaRPr lang="zh-CN" altLang="en-US" sz="2800" dirty="0"/>
          </a:p>
          <a:p>
            <a:pPr eaLnBrk="1" hangingPunct="1">
              <a:spcBef>
                <a:spcPts val="0"/>
              </a:spcBef>
              <a:spcAft>
                <a:spcPts val="1800"/>
              </a:spcAft>
            </a:pPr>
            <a:endParaRPr lang="zh-CN" altLang="en-US" sz="2800" dirty="0"/>
          </a:p>
        </p:txBody>
      </p:sp>
    </p:spTree>
    <p:extLst>
      <p:ext uri="{BB962C8B-B14F-4D97-AF65-F5344CB8AC3E}">
        <p14:creationId xmlns:p14="http://schemas.microsoft.com/office/powerpoint/2010/main" val="2635081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wipe(left)">
                                      <p:cBhvr>
                                        <p:cTn id="7" dur="500"/>
                                        <p:tgtEl>
                                          <p:spTgt spid="18435">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8435">
                                            <p:txEl>
                                              <p:pRg st="1" end="1"/>
                                            </p:txEl>
                                          </p:spTgt>
                                        </p:tgtEl>
                                        <p:attrNameLst>
                                          <p:attrName>style.visibility</p:attrName>
                                        </p:attrNameLst>
                                      </p:cBhvr>
                                      <p:to>
                                        <p:strVal val="visible"/>
                                      </p:to>
                                    </p:set>
                                    <p:animEffect transition="in" filter="wipe(left)">
                                      <p:cBhvr>
                                        <p:cTn id="10" dur="500"/>
                                        <p:tgtEl>
                                          <p:spTgt spid="18435">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8435">
                                            <p:txEl>
                                              <p:pRg st="2" end="2"/>
                                            </p:txEl>
                                          </p:spTgt>
                                        </p:tgtEl>
                                        <p:attrNameLst>
                                          <p:attrName>style.visibility</p:attrName>
                                        </p:attrNameLst>
                                      </p:cBhvr>
                                      <p:to>
                                        <p:strVal val="visible"/>
                                      </p:to>
                                    </p:set>
                                    <p:animEffect transition="in" filter="wipe(left)">
                                      <p:cBhvr>
                                        <p:cTn id="13" dur="500"/>
                                        <p:tgtEl>
                                          <p:spTgt spid="18435">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18435">
                                            <p:txEl>
                                              <p:pRg st="3" end="3"/>
                                            </p:txEl>
                                          </p:spTgt>
                                        </p:tgtEl>
                                        <p:attrNameLst>
                                          <p:attrName>style.visibility</p:attrName>
                                        </p:attrNameLst>
                                      </p:cBhvr>
                                      <p:to>
                                        <p:strVal val="visible"/>
                                      </p:to>
                                    </p:set>
                                    <p:animEffect transition="in" filter="wipe(left)">
                                      <p:cBhvr>
                                        <p:cTn id="16" dur="500"/>
                                        <p:tgtEl>
                                          <p:spTgt spid="18435">
                                            <p:txEl>
                                              <p:pRg st="3" end="3"/>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18435">
                                            <p:txEl>
                                              <p:pRg st="4" end="4"/>
                                            </p:txEl>
                                          </p:spTgt>
                                        </p:tgtEl>
                                        <p:attrNameLst>
                                          <p:attrName>style.visibility</p:attrName>
                                        </p:attrNameLst>
                                      </p:cBhvr>
                                      <p:to>
                                        <p:strVal val="visible"/>
                                      </p:to>
                                    </p:set>
                                    <p:animEffect transition="in" filter="wipe(left)">
                                      <p:cBhvr>
                                        <p:cTn id="19" dur="500"/>
                                        <p:tgtEl>
                                          <p:spTgt spid="18435">
                                            <p:txEl>
                                              <p:pRg st="4" end="4"/>
                                            </p:txEl>
                                          </p:spTgt>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18435">
                                            <p:txEl>
                                              <p:pRg st="5" end="5"/>
                                            </p:txEl>
                                          </p:spTgt>
                                        </p:tgtEl>
                                        <p:attrNameLst>
                                          <p:attrName>style.visibility</p:attrName>
                                        </p:attrNameLst>
                                      </p:cBhvr>
                                      <p:to>
                                        <p:strVal val="visible"/>
                                      </p:to>
                                    </p:set>
                                    <p:animEffect transition="in" filter="wipe(left)">
                                      <p:cBhvr>
                                        <p:cTn id="22" dur="500"/>
                                        <p:tgtEl>
                                          <p:spTgt spid="18435">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8435">
                                            <p:txEl>
                                              <p:pRg st="6" end="6"/>
                                            </p:txEl>
                                          </p:spTgt>
                                        </p:tgtEl>
                                        <p:attrNameLst>
                                          <p:attrName>style.visibility</p:attrName>
                                        </p:attrNameLst>
                                      </p:cBhvr>
                                      <p:to>
                                        <p:strVal val="visible"/>
                                      </p:to>
                                    </p:set>
                                    <p:animEffect transition="in" filter="wipe(left)">
                                      <p:cBhvr>
                                        <p:cTn id="27" dur="500"/>
                                        <p:tgtEl>
                                          <p:spTgt spid="1843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2153653" y="121695"/>
            <a:ext cx="9350959" cy="1021305"/>
          </a:xfrm>
        </p:spPr>
        <p:txBody>
          <a:bodyPr>
            <a:noAutofit/>
          </a:bodyPr>
          <a:lstStyle/>
          <a:p>
            <a:pPr eaLnBrk="1" hangingPunct="1"/>
            <a:r>
              <a:rPr lang="en-US" altLang="zh-CN" sz="4400" b="1" dirty="0"/>
              <a:t>Love Languages</a:t>
            </a:r>
            <a:endParaRPr lang="zh-CN" altLang="en-US" sz="4400" dirty="0"/>
          </a:p>
        </p:txBody>
      </p:sp>
      <p:sp>
        <p:nvSpPr>
          <p:cNvPr id="18435" name="Content Placeholder 2"/>
          <p:cNvSpPr>
            <a:spLocks noGrp="1"/>
          </p:cNvSpPr>
          <p:nvPr>
            <p:ph idx="1"/>
          </p:nvPr>
        </p:nvSpPr>
        <p:spPr>
          <a:xfrm>
            <a:off x="1552075" y="1143000"/>
            <a:ext cx="8797728" cy="5429250"/>
          </a:xfrm>
        </p:spPr>
        <p:txBody>
          <a:bodyPr>
            <a:noAutofit/>
          </a:bodyPr>
          <a:lstStyle/>
          <a:p>
            <a:r>
              <a:rPr lang="en-US" u="sng" dirty="0"/>
              <a:t>Words of Affirmation</a:t>
            </a:r>
            <a:r>
              <a:rPr lang="en-US" dirty="0"/>
              <a:t>.  If this is your love language, unexpected compliments mean the world to you. Hearing the words, “I love you,” are important, but hearing the reasons behind that love sends your spirits skyward. Insults can leave you shattered and are not easily forgotten.</a:t>
            </a:r>
          </a:p>
          <a:p>
            <a:r>
              <a:rPr lang="en-US" u="sng" dirty="0"/>
              <a:t>Quality Time</a:t>
            </a:r>
            <a:r>
              <a:rPr lang="en-US" dirty="0"/>
              <a:t>. Being present with this type of person is important – really being there – with the TV off, fork and knife down, and all chores and tasks on standby – makes your spouse feel truly special and loved. Distractions, postponed dates, or the failure to listen can be especially hurtful.</a:t>
            </a:r>
          </a:p>
        </p:txBody>
      </p:sp>
    </p:spTree>
    <p:extLst>
      <p:ext uri="{BB962C8B-B14F-4D97-AF65-F5344CB8AC3E}">
        <p14:creationId xmlns:p14="http://schemas.microsoft.com/office/powerpoint/2010/main" val="1277284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wipe(left)">
                                      <p:cBhvr>
                                        <p:cTn id="7" dur="500"/>
                                        <p:tgtEl>
                                          <p:spTgt spid="184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wipe(left)">
                                      <p:cBhvr>
                                        <p:cTn id="12" dur="500"/>
                                        <p:tgtEl>
                                          <p:spTgt spid="1843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2153653" y="121695"/>
            <a:ext cx="9350959" cy="1021305"/>
          </a:xfrm>
        </p:spPr>
        <p:txBody>
          <a:bodyPr>
            <a:noAutofit/>
          </a:bodyPr>
          <a:lstStyle/>
          <a:p>
            <a:pPr eaLnBrk="1" hangingPunct="1"/>
            <a:r>
              <a:rPr lang="en-US" altLang="zh-CN" sz="4400" b="1" dirty="0"/>
              <a:t>Love Languages</a:t>
            </a:r>
            <a:endParaRPr lang="zh-CN" altLang="en-US" sz="4400" dirty="0"/>
          </a:p>
        </p:txBody>
      </p:sp>
      <p:sp>
        <p:nvSpPr>
          <p:cNvPr id="18435" name="Content Placeholder 2"/>
          <p:cNvSpPr>
            <a:spLocks noGrp="1"/>
          </p:cNvSpPr>
          <p:nvPr>
            <p:ph idx="1"/>
          </p:nvPr>
        </p:nvSpPr>
        <p:spPr>
          <a:xfrm>
            <a:off x="1552075" y="1143000"/>
            <a:ext cx="8797728" cy="5429250"/>
          </a:xfrm>
        </p:spPr>
        <p:txBody>
          <a:bodyPr>
            <a:noAutofit/>
          </a:bodyPr>
          <a:lstStyle/>
          <a:p>
            <a:r>
              <a:rPr lang="en-US" u="sng" dirty="0"/>
              <a:t>Receiving Gifts</a:t>
            </a:r>
            <a:r>
              <a:rPr lang="en-US" dirty="0"/>
              <a:t>.  Don’t mistake this love language for materialism; the receiver of gifts thrives on the love, thoughtfulness, and effort behind the gift. The perfect gift or gesture shows that you are known, you are cared for, and you are prized above whatever was sacrificed to bring the gift to you. A missed birthday, anniversary, or a hasty, thoughtless gift would be disastrous.</a:t>
            </a:r>
          </a:p>
          <a:p>
            <a:r>
              <a:rPr lang="en-US" u="sng" dirty="0"/>
              <a:t>Acts of Service</a:t>
            </a:r>
            <a:r>
              <a:rPr lang="en-US" dirty="0"/>
              <a:t>. People who speak this love language seek to please their spouse by serving them.  To ease the burden of responsibilities on their partner brings joy to this person. The words he or she most want to hear: “Let me do that for you.” Laziness, broken commitments, and making more work for them tell speakers of this language their feelings don’t matter.</a:t>
            </a:r>
            <a:endParaRPr lang="zh-CN" altLang="en-US" sz="2800" dirty="0"/>
          </a:p>
        </p:txBody>
      </p:sp>
    </p:spTree>
    <p:extLst>
      <p:ext uri="{BB962C8B-B14F-4D97-AF65-F5344CB8AC3E}">
        <p14:creationId xmlns:p14="http://schemas.microsoft.com/office/powerpoint/2010/main" val="3188101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wipe(left)">
                                      <p:cBhvr>
                                        <p:cTn id="7" dur="500"/>
                                        <p:tgtEl>
                                          <p:spTgt spid="184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wipe(left)">
                                      <p:cBhvr>
                                        <p:cTn id="12" dur="500"/>
                                        <p:tgtEl>
                                          <p:spTgt spid="1843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2153653" y="121695"/>
            <a:ext cx="9350959" cy="1021305"/>
          </a:xfrm>
        </p:spPr>
        <p:txBody>
          <a:bodyPr>
            <a:noAutofit/>
          </a:bodyPr>
          <a:lstStyle/>
          <a:p>
            <a:pPr eaLnBrk="1" hangingPunct="1"/>
            <a:r>
              <a:rPr lang="en-US" altLang="zh-CN" sz="4400" b="1" dirty="0"/>
              <a:t>Love Languages</a:t>
            </a:r>
            <a:endParaRPr lang="zh-CN" altLang="en-US" sz="4400" dirty="0"/>
          </a:p>
        </p:txBody>
      </p:sp>
      <p:sp>
        <p:nvSpPr>
          <p:cNvPr id="18435" name="Content Placeholder 2"/>
          <p:cNvSpPr>
            <a:spLocks noGrp="1"/>
          </p:cNvSpPr>
          <p:nvPr>
            <p:ph idx="1"/>
          </p:nvPr>
        </p:nvSpPr>
        <p:spPr>
          <a:xfrm>
            <a:off x="1552075" y="1143000"/>
            <a:ext cx="8797728" cy="5429250"/>
          </a:xfrm>
        </p:spPr>
        <p:txBody>
          <a:bodyPr>
            <a:noAutofit/>
          </a:bodyPr>
          <a:lstStyle/>
          <a:p>
            <a:r>
              <a:rPr lang="en-US" u="sng" dirty="0"/>
              <a:t>Physical Touch</a:t>
            </a:r>
            <a:r>
              <a:rPr lang="en-US" dirty="0"/>
              <a:t>.  This language isn’t all about the bedroom. Hugs, pats on the back, holding hands, and thoughtful touches on the arm, shoulder, or face—they can all be ways to show excitement, concern, care, and love. Physical presence and accessibility are crucial, while neglect or abuse can be unforgivable and destructive.</a:t>
            </a:r>
          </a:p>
        </p:txBody>
      </p:sp>
    </p:spTree>
    <p:extLst>
      <p:ext uri="{BB962C8B-B14F-4D97-AF65-F5344CB8AC3E}">
        <p14:creationId xmlns:p14="http://schemas.microsoft.com/office/powerpoint/2010/main" val="3412302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wipe(left)">
                                      <p:cBhvr>
                                        <p:cTn id="7" dur="500"/>
                                        <p:tgtEl>
                                          <p:spTgt spid="184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21064"/>
            <a:ext cx="8839200" cy="967974"/>
          </a:xfrm>
        </p:spPr>
        <p:txBody>
          <a:bodyPr>
            <a:normAutofit/>
          </a:bodyPr>
          <a:lstStyle/>
          <a:p>
            <a:r>
              <a:rPr lang="en-US" sz="4400" b="1" u="sng" dirty="0"/>
              <a:t>Your Love Languages</a:t>
            </a:r>
            <a:endParaRPr lang="en-US" sz="4400" dirty="0"/>
          </a:p>
        </p:txBody>
      </p:sp>
      <p:sp>
        <p:nvSpPr>
          <p:cNvPr id="3" name="Content Placeholder 2"/>
          <p:cNvSpPr>
            <a:spLocks noGrp="1"/>
          </p:cNvSpPr>
          <p:nvPr>
            <p:ph idx="1"/>
          </p:nvPr>
        </p:nvSpPr>
        <p:spPr>
          <a:xfrm>
            <a:off x="1676399" y="1286188"/>
            <a:ext cx="9055769" cy="5343211"/>
          </a:xfrm>
        </p:spPr>
        <p:txBody>
          <a:bodyPr>
            <a:noAutofit/>
          </a:bodyPr>
          <a:lstStyle/>
          <a:p>
            <a:r>
              <a:rPr lang="en-US" dirty="0"/>
              <a:t>Think about times when you have felt appreciated / loved by someone. With that in mind, try to put the five ways of showing love in order of importance for you.  </a:t>
            </a:r>
          </a:p>
          <a:p>
            <a:r>
              <a:rPr lang="en-US" dirty="0"/>
              <a:t>Afterwards, try to put them in the order your partner would say about themselves (1=most important, 5 = least important)</a:t>
            </a:r>
          </a:p>
          <a:p>
            <a:pPr marL="0" indent="0">
              <a:buNone/>
            </a:pPr>
            <a:r>
              <a:rPr lang="en-US" dirty="0"/>
              <a:t>       </a:t>
            </a:r>
            <a:r>
              <a:rPr lang="en-US" b="1" u="sng" dirty="0"/>
              <a:t>For you</a:t>
            </a:r>
            <a:r>
              <a:rPr lang="en-US" dirty="0"/>
              <a:t>                          </a:t>
            </a:r>
            <a:r>
              <a:rPr lang="en-US" b="1" u="sng" dirty="0"/>
              <a:t>For your partner</a:t>
            </a:r>
          </a:p>
          <a:p>
            <a:pPr marL="0" indent="0">
              <a:buNone/>
            </a:pPr>
            <a:r>
              <a:rPr lang="en-US" altLang="zh-CN" sz="2400" dirty="0"/>
              <a:t>                 Words of Affirmation</a:t>
            </a:r>
          </a:p>
          <a:p>
            <a:pPr marL="400050" lvl="1" indent="0">
              <a:spcBef>
                <a:spcPts val="0"/>
              </a:spcBef>
              <a:spcAft>
                <a:spcPts val="600"/>
              </a:spcAft>
              <a:buSzPct val="150000"/>
              <a:buNone/>
            </a:pPr>
            <a:r>
              <a:rPr lang="en-US" altLang="zh-CN" sz="2400" dirty="0"/>
              <a:t>                  Quality Time</a:t>
            </a:r>
          </a:p>
          <a:p>
            <a:pPr marL="400050" lvl="1" indent="0">
              <a:spcBef>
                <a:spcPts val="0"/>
              </a:spcBef>
              <a:spcAft>
                <a:spcPts val="600"/>
              </a:spcAft>
              <a:buSzPct val="150000"/>
              <a:buNone/>
            </a:pPr>
            <a:r>
              <a:rPr lang="en-US" altLang="zh-CN" sz="2400" dirty="0"/>
              <a:t>                Receiving Gifts</a:t>
            </a:r>
          </a:p>
          <a:p>
            <a:pPr marL="400050" lvl="1" indent="0">
              <a:spcBef>
                <a:spcPts val="0"/>
              </a:spcBef>
              <a:spcAft>
                <a:spcPts val="600"/>
              </a:spcAft>
              <a:buSzPct val="150000"/>
              <a:buNone/>
            </a:pPr>
            <a:r>
              <a:rPr lang="en-US" altLang="zh-CN" sz="2400" dirty="0"/>
              <a:t>                Acts of Service</a:t>
            </a:r>
          </a:p>
          <a:p>
            <a:pPr marL="400050" lvl="1" indent="0">
              <a:spcBef>
                <a:spcPts val="0"/>
              </a:spcBef>
              <a:spcAft>
                <a:spcPts val="1800"/>
              </a:spcAft>
              <a:buSzPct val="150000"/>
              <a:buNone/>
            </a:pPr>
            <a:r>
              <a:rPr lang="en-US" altLang="zh-CN" sz="2400" dirty="0"/>
              <a:t>                Physical Touch </a:t>
            </a:r>
          </a:p>
          <a:p>
            <a:endParaRPr lang="en-US" dirty="0"/>
          </a:p>
        </p:txBody>
      </p:sp>
      <p:sp>
        <p:nvSpPr>
          <p:cNvPr id="4" name="Rectangle 3"/>
          <p:cNvSpPr/>
          <p:nvPr/>
        </p:nvSpPr>
        <p:spPr>
          <a:xfrm>
            <a:off x="2646947" y="4259182"/>
            <a:ext cx="385011" cy="3128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642931" y="4688316"/>
            <a:ext cx="385011" cy="3128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2650947" y="5141506"/>
            <a:ext cx="385011" cy="3128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646931" y="5570642"/>
            <a:ext cx="385011" cy="3128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654950" y="5999770"/>
            <a:ext cx="385011" cy="3128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324612" y="4267198"/>
            <a:ext cx="385011" cy="3128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320596" y="4696332"/>
            <a:ext cx="385011" cy="3128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328612" y="5149522"/>
            <a:ext cx="385011" cy="3128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6324596" y="5578658"/>
            <a:ext cx="385011" cy="3128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6332615" y="6007786"/>
            <a:ext cx="385011" cy="3128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8662737" y="4331361"/>
            <a:ext cx="3116179" cy="1938992"/>
          </a:xfrm>
          <a:prstGeom prst="rect">
            <a:avLst/>
          </a:prstGeom>
          <a:noFill/>
          <a:ln>
            <a:solidFill>
              <a:schemeClr val="tx1"/>
            </a:solidFill>
          </a:ln>
        </p:spPr>
        <p:txBody>
          <a:bodyPr wrap="square" rtlCol="0">
            <a:spAutoFit/>
          </a:bodyPr>
          <a:lstStyle/>
          <a:p>
            <a:r>
              <a:rPr lang="en-US" sz="2000" dirty="0"/>
              <a:t>After you finish, share your results with your partner and think about how to speak each other’s “language” better.</a:t>
            </a:r>
          </a:p>
        </p:txBody>
      </p:sp>
    </p:spTree>
    <p:extLst>
      <p:ext uri="{BB962C8B-B14F-4D97-AF65-F5344CB8AC3E}">
        <p14:creationId xmlns:p14="http://schemas.microsoft.com/office/powerpoint/2010/main" val="18037406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ChangeArrowheads="1"/>
          </p:cNvSpPr>
          <p:nvPr/>
        </p:nvSpPr>
        <p:spPr bwMode="auto">
          <a:xfrm>
            <a:off x="1804989" y="197255"/>
            <a:ext cx="8722643" cy="1311128"/>
          </a:xfrm>
          <a:prstGeom prst="rect">
            <a:avLst/>
          </a:prstGeom>
          <a:noFill/>
          <a:ln w="9525" algn="ctr">
            <a:noFill/>
            <a:miter lim="800000"/>
            <a:headEnd/>
            <a:tailEnd/>
          </a:ln>
          <a:effectLst/>
        </p:spPr>
        <p:txBody>
          <a:bodyPr wrap="square" anchor="ctr">
            <a:spAutoFit/>
          </a:bodyPr>
          <a:lstStyle/>
          <a:p>
            <a:pPr>
              <a:spcBef>
                <a:spcPct val="20000"/>
              </a:spcBef>
              <a:tabLst>
                <a:tab pos="182563" algn="l"/>
              </a:tabLst>
              <a:defRPr/>
            </a:pPr>
            <a:r>
              <a:rPr lang="en-US" altLang="zh-CN" sz="3600" b="1" dirty="0">
                <a:effectLst>
                  <a:outerShdw blurRad="38100" dist="38100" dir="2700000" algn="tl">
                    <a:srgbClr val="C0C0C0"/>
                  </a:outerShdw>
                </a:effectLst>
                <a:latin typeface="Arial" charset="0"/>
              </a:rPr>
              <a:t>A person demonstrating true love is:</a:t>
            </a:r>
          </a:p>
          <a:p>
            <a:pPr>
              <a:spcBef>
                <a:spcPct val="20000"/>
              </a:spcBef>
              <a:tabLst>
                <a:tab pos="182563" algn="l"/>
              </a:tabLst>
              <a:defRPr/>
            </a:pPr>
            <a:r>
              <a:rPr lang="zh-CN" altLang="en-US" sz="3600" b="1" dirty="0">
                <a:effectLst>
                  <a:outerShdw blurRad="38100" dist="38100" dir="2700000" algn="tl">
                    <a:srgbClr val="C0C0C0"/>
                  </a:outerShdw>
                </a:effectLst>
                <a:latin typeface="Arial" charset="0"/>
              </a:rPr>
              <a:t>一个表达真爱的人：</a:t>
            </a:r>
          </a:p>
        </p:txBody>
      </p:sp>
      <p:sp>
        <p:nvSpPr>
          <p:cNvPr id="135171" name="Rectangle 3"/>
          <p:cNvSpPr>
            <a:spLocks noChangeArrowheads="1"/>
          </p:cNvSpPr>
          <p:nvPr/>
        </p:nvSpPr>
        <p:spPr bwMode="auto">
          <a:xfrm>
            <a:off x="1752600" y="1964322"/>
            <a:ext cx="1832553" cy="400110"/>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a:effectLst>
                  <a:outerShdw blurRad="38100" dist="38100" dir="2700000" algn="tl">
                    <a:srgbClr val="C0C0C0"/>
                  </a:outerShdw>
                </a:effectLst>
              </a:rPr>
              <a:t>Patient    </a:t>
            </a:r>
            <a:r>
              <a:rPr lang="zh-CN" altLang="en-US" sz="2000" b="1" dirty="0">
                <a:effectLst>
                  <a:outerShdw blurRad="38100" dist="38100" dir="2700000" algn="tl">
                    <a:srgbClr val="C0C0C0"/>
                  </a:outerShdw>
                </a:effectLst>
              </a:rPr>
              <a:t>耐心</a:t>
            </a:r>
            <a:endParaRPr lang="zh-CN" altLang="en-US" sz="2400" b="1" i="1" dirty="0"/>
          </a:p>
        </p:txBody>
      </p:sp>
      <p:sp>
        <p:nvSpPr>
          <p:cNvPr id="135172" name="Rectangle 4"/>
          <p:cNvSpPr>
            <a:spLocks noChangeArrowheads="1"/>
          </p:cNvSpPr>
          <p:nvPr/>
        </p:nvSpPr>
        <p:spPr bwMode="auto">
          <a:xfrm>
            <a:off x="1752601" y="2314546"/>
            <a:ext cx="1497526" cy="400110"/>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a:effectLst>
                  <a:outerShdw blurRad="38100" dist="38100" dir="2700000" algn="tl">
                    <a:srgbClr val="C0C0C0"/>
                  </a:outerShdw>
                </a:effectLst>
              </a:rPr>
              <a:t>Kind</a:t>
            </a:r>
            <a:r>
              <a:rPr lang="zh-CN" altLang="en-US" sz="2000" b="1" dirty="0">
                <a:effectLst>
                  <a:outerShdw blurRad="38100" dist="38100" dir="2700000" algn="tl">
                    <a:srgbClr val="C0C0C0"/>
                  </a:outerShdw>
                </a:effectLst>
              </a:rPr>
              <a:t>　善良</a:t>
            </a:r>
            <a:endParaRPr lang="zh-CN" altLang="en-US" sz="2400" b="1" i="1" dirty="0"/>
          </a:p>
        </p:txBody>
      </p:sp>
      <p:sp>
        <p:nvSpPr>
          <p:cNvPr id="135173" name="Rectangle 5"/>
          <p:cNvSpPr>
            <a:spLocks noChangeArrowheads="1"/>
          </p:cNvSpPr>
          <p:nvPr/>
        </p:nvSpPr>
        <p:spPr bwMode="auto">
          <a:xfrm>
            <a:off x="1752601" y="2664768"/>
            <a:ext cx="1957587" cy="461665"/>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a:effectLst>
                  <a:outerShdw blurRad="38100" dist="38100" dir="2700000" algn="tl">
                    <a:srgbClr val="C0C0C0"/>
                  </a:outerShdw>
                </a:effectLst>
              </a:rPr>
              <a:t>Trusting</a:t>
            </a:r>
            <a:r>
              <a:rPr lang="zh-CN" altLang="en-US" sz="2000" b="1" dirty="0">
                <a:effectLst>
                  <a:outerShdw blurRad="38100" dist="38100" dir="2700000" algn="tl">
                    <a:srgbClr val="C0C0C0"/>
                  </a:outerShdw>
                </a:effectLst>
              </a:rPr>
              <a:t>　信任</a:t>
            </a:r>
            <a:r>
              <a:rPr lang="zh-CN" altLang="en-US" sz="2400" b="1" i="1" dirty="0"/>
              <a:t> </a:t>
            </a:r>
          </a:p>
        </p:txBody>
      </p:sp>
      <p:sp>
        <p:nvSpPr>
          <p:cNvPr id="135174" name="Rectangle 6"/>
          <p:cNvSpPr>
            <a:spLocks noChangeArrowheads="1"/>
          </p:cNvSpPr>
          <p:nvPr/>
        </p:nvSpPr>
        <p:spPr bwMode="auto">
          <a:xfrm>
            <a:off x="1752600" y="3045768"/>
            <a:ext cx="1709122" cy="461665"/>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a:effectLst>
                  <a:outerShdw blurRad="38100" dist="38100" dir="2700000" algn="tl">
                    <a:srgbClr val="C0C0C0"/>
                  </a:outerShdw>
                </a:effectLst>
                <a:latin typeface="Arial" charset="0"/>
              </a:rPr>
              <a:t>Loyal</a:t>
            </a:r>
            <a:r>
              <a:rPr lang="zh-CN" altLang="en-US" sz="2000" b="1" dirty="0">
                <a:effectLst>
                  <a:outerShdw blurRad="38100" dist="38100" dir="2700000" algn="tl">
                    <a:srgbClr val="C0C0C0"/>
                  </a:outerShdw>
                </a:effectLst>
                <a:latin typeface="Arial" charset="0"/>
              </a:rPr>
              <a:t>　忠实</a:t>
            </a:r>
            <a:r>
              <a:rPr lang="zh-CN" altLang="en-US" sz="2400" b="1" i="1" dirty="0">
                <a:latin typeface="Arial" charset="0"/>
              </a:rPr>
              <a:t> </a:t>
            </a:r>
          </a:p>
        </p:txBody>
      </p:sp>
      <p:sp>
        <p:nvSpPr>
          <p:cNvPr id="135175" name="Rectangle 7"/>
          <p:cNvSpPr>
            <a:spLocks noChangeArrowheads="1"/>
          </p:cNvSpPr>
          <p:nvPr/>
        </p:nvSpPr>
        <p:spPr bwMode="auto">
          <a:xfrm>
            <a:off x="1752601" y="3501480"/>
            <a:ext cx="4044312" cy="769441"/>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a:effectLst>
                  <a:outerShdw blurRad="38100" dist="38100" dir="2700000" algn="tl">
                    <a:srgbClr val="C0C0C0"/>
                  </a:outerShdw>
                </a:effectLst>
                <a:latin typeface="Arial" charset="0"/>
              </a:rPr>
              <a:t>Glad Whenever Truth Wins Out</a:t>
            </a:r>
          </a:p>
          <a:p>
            <a:pPr eaLnBrk="1" hangingPunct="1">
              <a:defRPr/>
            </a:pPr>
            <a:r>
              <a:rPr lang="en-US" altLang="zh-CN" sz="2000" b="1" dirty="0">
                <a:effectLst>
                  <a:outerShdw blurRad="38100" dist="38100" dir="2700000" algn="tl">
                    <a:srgbClr val="C0C0C0"/>
                  </a:outerShdw>
                </a:effectLst>
                <a:latin typeface="Arial" charset="0"/>
              </a:rPr>
              <a:t>     </a:t>
            </a:r>
            <a:r>
              <a:rPr lang="zh-CN" altLang="en-US" sz="2000" b="1" dirty="0">
                <a:effectLst>
                  <a:outerShdw blurRad="38100" dist="38100" dir="2700000" algn="tl">
                    <a:srgbClr val="C0C0C0"/>
                  </a:outerShdw>
                </a:effectLst>
                <a:latin typeface="Arial" charset="0"/>
              </a:rPr>
              <a:t>喜爱真理</a:t>
            </a:r>
            <a:r>
              <a:rPr lang="zh-CN" altLang="en-US" sz="2400" b="1" i="1" dirty="0">
                <a:latin typeface="Arial" charset="0"/>
              </a:rPr>
              <a:t> </a:t>
            </a:r>
          </a:p>
        </p:txBody>
      </p:sp>
      <p:sp>
        <p:nvSpPr>
          <p:cNvPr id="135176" name="Rectangle 8"/>
          <p:cNvSpPr>
            <a:spLocks noChangeArrowheads="1"/>
          </p:cNvSpPr>
          <p:nvPr/>
        </p:nvSpPr>
        <p:spPr bwMode="auto">
          <a:xfrm>
            <a:off x="1752600" y="4188768"/>
            <a:ext cx="3466013" cy="461665"/>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a:effectLst>
                  <a:outerShdw blurRad="38100" dist="38100" dir="2700000" algn="tl">
                    <a:srgbClr val="C0C0C0"/>
                  </a:outerShdw>
                </a:effectLst>
                <a:latin typeface="Arial" charset="0"/>
              </a:rPr>
              <a:t>Able to Endure</a:t>
            </a:r>
            <a:r>
              <a:rPr lang="zh-CN" altLang="en-US" sz="2000" b="1" dirty="0">
                <a:effectLst>
                  <a:outerShdw blurRad="38100" dist="38100" dir="2700000" algn="tl">
                    <a:srgbClr val="C0C0C0"/>
                  </a:outerShdw>
                </a:effectLst>
                <a:latin typeface="Arial" charset="0"/>
              </a:rPr>
              <a:t>　能够忍耐</a:t>
            </a:r>
            <a:r>
              <a:rPr lang="zh-CN" altLang="en-US" sz="2400" b="1" i="1" dirty="0">
                <a:latin typeface="Arial" charset="0"/>
              </a:rPr>
              <a:t> </a:t>
            </a:r>
          </a:p>
        </p:txBody>
      </p:sp>
      <p:sp>
        <p:nvSpPr>
          <p:cNvPr id="135177" name="Rectangle 9"/>
          <p:cNvSpPr>
            <a:spLocks noChangeArrowheads="1"/>
          </p:cNvSpPr>
          <p:nvPr/>
        </p:nvSpPr>
        <p:spPr bwMode="auto">
          <a:xfrm>
            <a:off x="1752601" y="4569768"/>
            <a:ext cx="2307042" cy="461665"/>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a:effectLst>
                  <a:outerShdw blurRad="38100" dist="38100" dir="2700000" algn="tl">
                    <a:srgbClr val="C0C0C0"/>
                  </a:outerShdw>
                </a:effectLst>
                <a:latin typeface="Arial" charset="0"/>
              </a:rPr>
              <a:t>Protecting</a:t>
            </a:r>
            <a:r>
              <a:rPr lang="zh-CN" altLang="en-US" sz="2000" b="1" dirty="0">
                <a:effectLst>
                  <a:outerShdw blurRad="38100" dist="38100" dir="2700000" algn="tl">
                    <a:srgbClr val="C0C0C0"/>
                  </a:outerShdw>
                </a:effectLst>
                <a:latin typeface="Arial" charset="0"/>
              </a:rPr>
              <a:t>　保护</a:t>
            </a:r>
            <a:r>
              <a:rPr lang="zh-CN" altLang="en-US" sz="2400" b="1" i="1" dirty="0">
                <a:latin typeface="Arial" charset="0"/>
              </a:rPr>
              <a:t> </a:t>
            </a:r>
          </a:p>
        </p:txBody>
      </p:sp>
      <p:sp>
        <p:nvSpPr>
          <p:cNvPr id="135178" name="Rectangle 10"/>
          <p:cNvSpPr>
            <a:spLocks noChangeArrowheads="1"/>
          </p:cNvSpPr>
          <p:nvPr/>
        </p:nvSpPr>
        <p:spPr bwMode="auto">
          <a:xfrm>
            <a:off x="1752600" y="4981547"/>
            <a:ext cx="2153154" cy="400110"/>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a:effectLst>
                  <a:outerShdw blurRad="38100" dist="38100" dir="2700000" algn="tl">
                    <a:srgbClr val="C0C0C0"/>
                  </a:outerShdw>
                </a:effectLst>
                <a:latin typeface="Arial" charset="0"/>
              </a:rPr>
              <a:t>Forgiving	</a:t>
            </a:r>
            <a:r>
              <a:rPr lang="zh-CN" altLang="en-US" sz="2000" b="1" dirty="0">
                <a:effectLst>
                  <a:outerShdw blurRad="38100" dist="38100" dir="2700000" algn="tl">
                    <a:srgbClr val="C0C0C0"/>
                  </a:outerShdw>
                </a:effectLst>
                <a:latin typeface="Arial" charset="0"/>
              </a:rPr>
              <a:t>原谅</a:t>
            </a:r>
            <a:r>
              <a:rPr lang="zh-CN" altLang="en-US" sz="2000" b="1" dirty="0">
                <a:latin typeface="Arial" charset="0"/>
              </a:rPr>
              <a:t> </a:t>
            </a:r>
          </a:p>
        </p:txBody>
      </p:sp>
      <p:sp>
        <p:nvSpPr>
          <p:cNvPr id="135179" name="Rectangle 11"/>
          <p:cNvSpPr>
            <a:spLocks noChangeArrowheads="1"/>
          </p:cNvSpPr>
          <p:nvPr/>
        </p:nvSpPr>
        <p:spPr bwMode="auto">
          <a:xfrm>
            <a:off x="1752601" y="5331768"/>
            <a:ext cx="1994457" cy="461665"/>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a:effectLst>
                  <a:outerShdw blurRad="38100" dist="38100" dir="2700000" algn="tl">
                    <a:srgbClr val="C0C0C0"/>
                  </a:outerShdw>
                </a:effectLst>
                <a:latin typeface="Arial" charset="0"/>
              </a:rPr>
              <a:t>Hopeful</a:t>
            </a:r>
            <a:r>
              <a:rPr lang="zh-CN" altLang="en-US" sz="2000" b="1" dirty="0">
                <a:effectLst>
                  <a:outerShdw blurRad="38100" dist="38100" dir="2700000" algn="tl">
                    <a:srgbClr val="C0C0C0"/>
                  </a:outerShdw>
                </a:effectLst>
                <a:latin typeface="Arial" charset="0"/>
              </a:rPr>
              <a:t>　盼望</a:t>
            </a:r>
            <a:r>
              <a:rPr lang="zh-CN" altLang="en-US" sz="2400" b="1" i="1" dirty="0">
                <a:latin typeface="Arial" charset="0"/>
              </a:rPr>
              <a:t> </a:t>
            </a:r>
          </a:p>
        </p:txBody>
      </p:sp>
      <p:sp>
        <p:nvSpPr>
          <p:cNvPr id="135180" name="Rectangle 12"/>
          <p:cNvSpPr>
            <a:spLocks noChangeArrowheads="1"/>
          </p:cNvSpPr>
          <p:nvPr/>
        </p:nvSpPr>
        <p:spPr bwMode="auto">
          <a:xfrm>
            <a:off x="1752601" y="5712769"/>
            <a:ext cx="2951449" cy="461665"/>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a:effectLst>
                  <a:outerShdw blurRad="38100" dist="38100" dir="2700000" algn="tl">
                    <a:srgbClr val="C0C0C0"/>
                  </a:outerShdw>
                </a:effectLst>
              </a:rPr>
              <a:t>Well-Mannered</a:t>
            </a:r>
            <a:r>
              <a:rPr lang="zh-CN" altLang="en-US" sz="2000" b="1" dirty="0">
                <a:effectLst>
                  <a:outerShdw blurRad="38100" dist="38100" dir="2700000" algn="tl">
                    <a:srgbClr val="C0C0C0"/>
                  </a:outerShdw>
                </a:effectLst>
              </a:rPr>
              <a:t>　礼貌</a:t>
            </a:r>
            <a:r>
              <a:rPr lang="zh-CN" altLang="en-US" sz="2400" b="1" i="1" dirty="0"/>
              <a:t> </a:t>
            </a:r>
          </a:p>
        </p:txBody>
      </p:sp>
      <p:sp>
        <p:nvSpPr>
          <p:cNvPr id="135181" name="Rectangle 13"/>
          <p:cNvSpPr>
            <a:spLocks noChangeArrowheads="1"/>
          </p:cNvSpPr>
          <p:nvPr/>
        </p:nvSpPr>
        <p:spPr bwMode="auto">
          <a:xfrm>
            <a:off x="1775494" y="6136579"/>
            <a:ext cx="3650358" cy="400110"/>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a:effectLst>
                  <a:outerShdw blurRad="38100" dist="38100" dir="2700000" algn="tl">
                    <a:srgbClr val="C0C0C0"/>
                  </a:outerShdw>
                </a:effectLst>
                <a:latin typeface="Arial" charset="0"/>
              </a:rPr>
              <a:t>Committed Forever</a:t>
            </a:r>
            <a:r>
              <a:rPr lang="zh-CN" altLang="en-US" sz="2000" b="1" dirty="0">
                <a:effectLst>
                  <a:outerShdw blurRad="38100" dist="38100" dir="2700000" algn="tl">
                    <a:srgbClr val="C0C0C0"/>
                  </a:outerShdw>
                </a:effectLst>
                <a:latin typeface="Arial" charset="0"/>
              </a:rPr>
              <a:t>永远忠诚</a:t>
            </a:r>
            <a:endParaRPr lang="zh-CN" altLang="en-US" sz="2400" b="1" i="1" dirty="0">
              <a:latin typeface="Arial" charset="0"/>
            </a:endParaRPr>
          </a:p>
        </p:txBody>
      </p:sp>
      <p:sp>
        <p:nvSpPr>
          <p:cNvPr id="135182" name="Rectangle 14"/>
          <p:cNvSpPr>
            <a:spLocks noChangeArrowheads="1"/>
          </p:cNvSpPr>
          <p:nvPr/>
        </p:nvSpPr>
        <p:spPr bwMode="auto">
          <a:xfrm>
            <a:off x="6137275" y="1932059"/>
            <a:ext cx="4352602" cy="707886"/>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a:effectLst>
                  <a:outerShdw blurRad="38100" dist="38100" dir="2700000" algn="tl">
                    <a:srgbClr val="C0C0C0"/>
                  </a:outerShdw>
                </a:effectLst>
                <a:latin typeface="Arial" charset="0"/>
              </a:rPr>
              <a:t>Not Demanding </a:t>
            </a:r>
            <a:r>
              <a:rPr lang="en-US" altLang="zh-CN" sz="2000" b="1" dirty="0" err="1">
                <a:effectLst>
                  <a:outerShdw blurRad="38100" dist="38100" dir="2700000" algn="tl">
                    <a:srgbClr val="C0C0C0"/>
                  </a:outerShdw>
                </a:effectLst>
                <a:latin typeface="Arial" charset="0"/>
              </a:rPr>
              <a:t>His/Her</a:t>
            </a:r>
            <a:r>
              <a:rPr lang="en-US" altLang="zh-CN" sz="2000" b="1" dirty="0">
                <a:effectLst>
                  <a:outerShdw blurRad="38100" dist="38100" dir="2700000" algn="tl">
                    <a:srgbClr val="C0C0C0"/>
                  </a:outerShdw>
                </a:effectLst>
                <a:latin typeface="Arial" charset="0"/>
              </a:rPr>
              <a:t> Own Way</a:t>
            </a:r>
          </a:p>
          <a:p>
            <a:pPr eaLnBrk="1" hangingPunct="1">
              <a:defRPr/>
            </a:pPr>
            <a:r>
              <a:rPr lang="zh-CN" altLang="en-US" sz="2000" b="1" dirty="0">
                <a:effectLst>
                  <a:outerShdw blurRad="38100" dist="38100" dir="2700000" algn="tl">
                    <a:srgbClr val="C0C0C0"/>
                  </a:outerShdw>
                </a:effectLst>
                <a:latin typeface="Arial" charset="0"/>
              </a:rPr>
              <a:t>　不求自己的好处</a:t>
            </a:r>
            <a:endParaRPr lang="zh-CN" altLang="en-US" sz="2400" b="1" i="1" dirty="0">
              <a:latin typeface="Arial" charset="0"/>
            </a:endParaRPr>
          </a:p>
        </p:txBody>
      </p:sp>
      <p:sp>
        <p:nvSpPr>
          <p:cNvPr id="135183" name="Rectangle 15"/>
          <p:cNvSpPr>
            <a:spLocks noChangeArrowheads="1"/>
          </p:cNvSpPr>
          <p:nvPr/>
        </p:nvSpPr>
        <p:spPr bwMode="auto">
          <a:xfrm>
            <a:off x="6172200" y="2740969"/>
            <a:ext cx="2953053" cy="461665"/>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a:effectLst>
                  <a:outerShdw blurRad="38100" dist="38100" dir="2700000" algn="tl">
                    <a:srgbClr val="C0C0C0"/>
                  </a:outerShdw>
                </a:effectLst>
              </a:rPr>
              <a:t>Not Irritable   </a:t>
            </a:r>
            <a:r>
              <a:rPr lang="zh-CN" altLang="en-US" sz="2000" b="1" dirty="0">
                <a:effectLst>
                  <a:outerShdw blurRad="38100" dist="38100" dir="2700000" algn="tl">
                    <a:srgbClr val="C0C0C0"/>
                  </a:outerShdw>
                </a:effectLst>
              </a:rPr>
              <a:t>　不急躁</a:t>
            </a:r>
            <a:r>
              <a:rPr lang="zh-CN" altLang="en-US" sz="2400" b="1" i="1" dirty="0"/>
              <a:t> </a:t>
            </a:r>
          </a:p>
        </p:txBody>
      </p:sp>
      <p:sp>
        <p:nvSpPr>
          <p:cNvPr id="135184" name="Rectangle 16"/>
          <p:cNvSpPr>
            <a:spLocks noChangeArrowheads="1"/>
          </p:cNvSpPr>
          <p:nvPr/>
        </p:nvSpPr>
        <p:spPr bwMode="auto">
          <a:xfrm>
            <a:off x="6172200" y="3221203"/>
            <a:ext cx="2882520" cy="461665"/>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a:effectLst>
                  <a:outerShdw blurRad="38100" dist="38100" dir="2700000" algn="tl">
                    <a:srgbClr val="C0C0C0"/>
                  </a:outerShdw>
                </a:effectLst>
                <a:latin typeface="Arial" charset="0"/>
              </a:rPr>
              <a:t>Not Envious</a:t>
            </a:r>
            <a:r>
              <a:rPr lang="zh-CN" altLang="en-US" sz="2000" b="1" dirty="0">
                <a:effectLst>
                  <a:outerShdw blurRad="38100" dist="38100" dir="2700000" algn="tl">
                    <a:srgbClr val="C0C0C0"/>
                  </a:outerShdw>
                </a:effectLst>
                <a:latin typeface="Arial" charset="0"/>
              </a:rPr>
              <a:t>　不嫉妒</a:t>
            </a:r>
            <a:r>
              <a:rPr lang="zh-CN" altLang="en-US" sz="2400" b="1" i="1" dirty="0">
                <a:latin typeface="Arial" charset="0"/>
              </a:rPr>
              <a:t> </a:t>
            </a:r>
          </a:p>
        </p:txBody>
      </p:sp>
      <p:sp>
        <p:nvSpPr>
          <p:cNvPr id="135185" name="Rectangle 17"/>
          <p:cNvSpPr>
            <a:spLocks noChangeArrowheads="1"/>
          </p:cNvSpPr>
          <p:nvPr/>
        </p:nvSpPr>
        <p:spPr bwMode="auto">
          <a:xfrm>
            <a:off x="6172201" y="3700284"/>
            <a:ext cx="2670924" cy="400110"/>
          </a:xfrm>
          <a:prstGeom prst="rect">
            <a:avLst/>
          </a:prstGeom>
          <a:noFill/>
          <a:ln w="9525" algn="ctr">
            <a:noFill/>
            <a:miter lim="800000"/>
            <a:headEnd/>
            <a:tailEnd/>
          </a:ln>
          <a:effectLst/>
        </p:spPr>
        <p:txBody>
          <a:bodyPr wrap="none" anchor="ctr">
            <a:spAutoFit/>
          </a:bodyPr>
          <a:lstStyle/>
          <a:p>
            <a:pPr>
              <a:tabLst>
                <a:tab pos="182563" algn="l"/>
                <a:tab pos="457200" algn="l"/>
                <a:tab pos="685800" algn="l"/>
              </a:tabLst>
              <a:defRPr/>
            </a:pPr>
            <a:r>
              <a:rPr lang="en-US" altLang="zh-CN" sz="2000" b="1" dirty="0">
                <a:effectLst>
                  <a:outerShdw blurRad="38100" dist="38100" dir="2700000" algn="tl">
                    <a:srgbClr val="C0C0C0"/>
                  </a:outerShdw>
                </a:effectLst>
              </a:rPr>
              <a:t>Not Boastful</a:t>
            </a:r>
            <a:r>
              <a:rPr lang="zh-CN" altLang="en-US" sz="2000" b="1" dirty="0">
                <a:effectLst>
                  <a:outerShdw blurRad="38100" dist="38100" dir="2700000" algn="tl">
                    <a:srgbClr val="C0C0C0"/>
                  </a:outerShdw>
                </a:effectLst>
              </a:rPr>
              <a:t>　不自</a:t>
            </a:r>
            <a:r>
              <a:rPr lang="zh-CN" altLang="en-US" sz="2000" b="1" dirty="0"/>
              <a:t>夸</a:t>
            </a:r>
          </a:p>
        </p:txBody>
      </p:sp>
      <p:sp>
        <p:nvSpPr>
          <p:cNvPr id="135186" name="Rectangle 18"/>
          <p:cNvSpPr>
            <a:spLocks noChangeArrowheads="1"/>
          </p:cNvSpPr>
          <p:nvPr/>
        </p:nvSpPr>
        <p:spPr bwMode="auto">
          <a:xfrm>
            <a:off x="6172201" y="4112568"/>
            <a:ext cx="2555508" cy="461665"/>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a:effectLst>
                  <a:outerShdw blurRad="38100" dist="38100" dir="2700000" algn="tl">
                    <a:srgbClr val="C0C0C0"/>
                  </a:outerShdw>
                </a:effectLst>
              </a:rPr>
              <a:t>Not Selfish</a:t>
            </a:r>
            <a:r>
              <a:rPr lang="zh-CN" altLang="en-US" sz="2000" b="1" dirty="0">
                <a:effectLst>
                  <a:outerShdw blurRad="38100" dist="38100" dir="2700000" algn="tl">
                    <a:srgbClr val="C0C0C0"/>
                  </a:outerShdw>
                </a:effectLst>
              </a:rPr>
              <a:t>　不自私</a:t>
            </a:r>
            <a:r>
              <a:rPr lang="zh-CN" altLang="en-US" sz="2400" b="1" i="1" dirty="0"/>
              <a:t> </a:t>
            </a:r>
          </a:p>
        </p:txBody>
      </p:sp>
      <p:sp>
        <p:nvSpPr>
          <p:cNvPr id="135187" name="Rectangle 19"/>
          <p:cNvSpPr>
            <a:spLocks noChangeArrowheads="1"/>
          </p:cNvSpPr>
          <p:nvPr/>
        </p:nvSpPr>
        <p:spPr bwMode="auto">
          <a:xfrm>
            <a:off x="6172200" y="4568280"/>
            <a:ext cx="3254545" cy="769441"/>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a:effectLst>
                  <a:outerShdw blurRad="38100" dist="38100" dir="2700000" algn="tl">
                    <a:srgbClr val="C0C0C0"/>
                  </a:outerShdw>
                </a:effectLst>
                <a:latin typeface="Arial" charset="0"/>
              </a:rPr>
              <a:t>Not Glad About Injustice</a:t>
            </a:r>
          </a:p>
          <a:p>
            <a:pPr eaLnBrk="1" hangingPunct="1">
              <a:defRPr/>
            </a:pPr>
            <a:r>
              <a:rPr lang="zh-CN" altLang="en-US" sz="2000" b="1" dirty="0">
                <a:effectLst>
                  <a:outerShdw blurRad="38100" dist="38100" dir="2700000" algn="tl">
                    <a:srgbClr val="C0C0C0"/>
                  </a:outerShdw>
                </a:effectLst>
                <a:latin typeface="Arial" charset="0"/>
              </a:rPr>
              <a:t>　不喜欢不公平</a:t>
            </a:r>
            <a:r>
              <a:rPr lang="zh-CN" altLang="en-US" sz="2400" b="1" i="1" dirty="0">
                <a:latin typeface="Arial" charset="0"/>
              </a:rPr>
              <a:t> </a:t>
            </a:r>
          </a:p>
        </p:txBody>
      </p:sp>
      <p:sp>
        <p:nvSpPr>
          <p:cNvPr id="135188" name="Rectangle 20"/>
          <p:cNvSpPr>
            <a:spLocks noChangeArrowheads="1"/>
          </p:cNvSpPr>
          <p:nvPr/>
        </p:nvSpPr>
        <p:spPr bwMode="auto">
          <a:xfrm>
            <a:off x="6172201" y="5295760"/>
            <a:ext cx="2436886" cy="461665"/>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a:effectLst>
                  <a:outerShdw blurRad="38100" dist="38100" dir="2700000" algn="tl">
                    <a:srgbClr val="C0C0C0"/>
                  </a:outerShdw>
                </a:effectLst>
                <a:latin typeface="Arial" charset="0"/>
              </a:rPr>
              <a:t>Not Rude</a:t>
            </a:r>
            <a:r>
              <a:rPr lang="zh-CN" altLang="en-US" sz="2000" b="1" dirty="0">
                <a:effectLst>
                  <a:outerShdw blurRad="38100" dist="38100" dir="2700000" algn="tl">
                    <a:srgbClr val="C0C0C0"/>
                  </a:outerShdw>
                </a:effectLst>
                <a:latin typeface="Arial" charset="0"/>
              </a:rPr>
              <a:t>　不粗鲁</a:t>
            </a:r>
            <a:r>
              <a:rPr lang="zh-CN" altLang="en-US" sz="2400" b="1" i="1" dirty="0">
                <a:latin typeface="Arial" charset="0"/>
              </a:rPr>
              <a:t> </a:t>
            </a:r>
          </a:p>
        </p:txBody>
      </p:sp>
      <p:sp>
        <p:nvSpPr>
          <p:cNvPr id="135189" name="Rectangle 21"/>
          <p:cNvSpPr>
            <a:spLocks noChangeArrowheads="1"/>
          </p:cNvSpPr>
          <p:nvPr/>
        </p:nvSpPr>
        <p:spPr bwMode="auto">
          <a:xfrm>
            <a:off x="6172201" y="5787480"/>
            <a:ext cx="3167855" cy="769441"/>
          </a:xfrm>
          <a:prstGeom prst="rect">
            <a:avLst/>
          </a:prstGeom>
          <a:noFill/>
          <a:ln w="9525" algn="ctr">
            <a:noFill/>
            <a:miter lim="800000"/>
            <a:headEnd/>
            <a:tailEnd/>
          </a:ln>
          <a:effectLst/>
        </p:spPr>
        <p:txBody>
          <a:bodyPr wrap="none" anchor="ctr">
            <a:spAutoFit/>
          </a:bodyPr>
          <a:lstStyle/>
          <a:p>
            <a:pPr eaLnBrk="1" hangingPunct="1">
              <a:defRPr/>
            </a:pPr>
            <a:r>
              <a:rPr lang="en-US" altLang="zh-CN" sz="2000" b="1" dirty="0">
                <a:effectLst>
                  <a:outerShdw blurRad="38100" dist="38100" dir="2700000" algn="tl">
                    <a:srgbClr val="C0C0C0"/>
                  </a:outerShdw>
                </a:effectLst>
                <a:latin typeface="Arial" charset="0"/>
              </a:rPr>
              <a:t>Does Not Hold Grudges</a:t>
            </a:r>
          </a:p>
          <a:p>
            <a:pPr eaLnBrk="1" hangingPunct="1">
              <a:defRPr/>
            </a:pPr>
            <a:r>
              <a:rPr lang="zh-CN" altLang="en-US" sz="2000" b="1" dirty="0">
                <a:effectLst>
                  <a:outerShdw blurRad="38100" dist="38100" dir="2700000" algn="tl">
                    <a:srgbClr val="C0C0C0"/>
                  </a:outerShdw>
                </a:effectLst>
                <a:latin typeface="Arial" charset="0"/>
              </a:rPr>
              <a:t>　不计算人的恶</a:t>
            </a:r>
            <a:r>
              <a:rPr lang="zh-CN" altLang="en-US" sz="2400" b="1" i="1" dirty="0">
                <a:effectLst>
                  <a:outerShdw blurRad="38100" dist="38100" dir="2700000" algn="tl">
                    <a:srgbClr val="C0C0C0"/>
                  </a:outerShdw>
                </a:effectLst>
                <a:latin typeface="Arial" charset="0"/>
              </a:rPr>
              <a:t> </a:t>
            </a:r>
          </a:p>
        </p:txBody>
      </p:sp>
      <p:sp>
        <p:nvSpPr>
          <p:cNvPr id="2" name="TextBox 1">
            <a:extLst>
              <a:ext uri="{FF2B5EF4-FFF2-40B4-BE49-F238E27FC236}">
                <a16:creationId xmlns:a16="http://schemas.microsoft.com/office/drawing/2014/main" id="{23519EED-2BFC-33FC-1066-401FFC4CE02B}"/>
              </a:ext>
            </a:extLst>
          </p:cNvPr>
          <p:cNvSpPr txBox="1"/>
          <p:nvPr/>
        </p:nvSpPr>
        <p:spPr>
          <a:xfrm>
            <a:off x="9559636" y="6174434"/>
            <a:ext cx="2556164" cy="646331"/>
          </a:xfrm>
          <a:prstGeom prst="rect">
            <a:avLst/>
          </a:prstGeom>
          <a:noFill/>
        </p:spPr>
        <p:txBody>
          <a:bodyPr wrap="square" rtlCol="0">
            <a:spAutoFit/>
          </a:bodyPr>
          <a:lstStyle/>
          <a:p>
            <a:r>
              <a:rPr lang="en-US" dirty="0"/>
              <a:t>From 1 Corinthians 13 in the Bible</a:t>
            </a:r>
          </a:p>
        </p:txBody>
      </p:sp>
    </p:spTree>
    <p:extLst>
      <p:ext uri="{BB962C8B-B14F-4D97-AF65-F5344CB8AC3E}">
        <p14:creationId xmlns:p14="http://schemas.microsoft.com/office/powerpoint/2010/main" val="8831656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135170"/>
                                        </p:tgtEl>
                                        <p:attrNameLst>
                                          <p:attrName>style.visibility</p:attrName>
                                        </p:attrNameLst>
                                      </p:cBhvr>
                                      <p:to>
                                        <p:strVal val="visible"/>
                                      </p:to>
                                    </p:set>
                                    <p:animEffect transition="in" filter="dissolve">
                                      <p:cBhvr>
                                        <p:cTn id="7" dur="500"/>
                                        <p:tgtEl>
                                          <p:spTgt spid="1351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5171"/>
                                        </p:tgtEl>
                                        <p:attrNameLst>
                                          <p:attrName>style.visibility</p:attrName>
                                        </p:attrNameLst>
                                      </p:cBhvr>
                                      <p:to>
                                        <p:strVal val="visible"/>
                                      </p:to>
                                    </p:set>
                                    <p:animEffect transition="in" filter="dissolve">
                                      <p:cBhvr>
                                        <p:cTn id="12" dur="500"/>
                                        <p:tgtEl>
                                          <p:spTgt spid="135171"/>
                                        </p:tgtEl>
                                      </p:cBhvr>
                                    </p:animEffect>
                                  </p:childTnLst>
                                </p:cTn>
                              </p:par>
                            </p:childTnLst>
                          </p:cTn>
                        </p:par>
                        <p:par>
                          <p:cTn id="13" fill="hold" nodeType="afterGroup">
                            <p:stCondLst>
                              <p:cond delay="500"/>
                            </p:stCondLst>
                            <p:childTnLst>
                              <p:par>
                                <p:cTn id="14" presetID="9" presetClass="entr" presetSubtype="0" fill="hold" grpId="0" nodeType="afterEffect">
                                  <p:stCondLst>
                                    <p:cond delay="0"/>
                                  </p:stCondLst>
                                  <p:childTnLst>
                                    <p:set>
                                      <p:cBhvr>
                                        <p:cTn id="15" dur="1" fill="hold">
                                          <p:stCondLst>
                                            <p:cond delay="0"/>
                                          </p:stCondLst>
                                        </p:cTn>
                                        <p:tgtEl>
                                          <p:spTgt spid="135172"/>
                                        </p:tgtEl>
                                        <p:attrNameLst>
                                          <p:attrName>style.visibility</p:attrName>
                                        </p:attrNameLst>
                                      </p:cBhvr>
                                      <p:to>
                                        <p:strVal val="visible"/>
                                      </p:to>
                                    </p:set>
                                    <p:animEffect transition="in" filter="dissolve">
                                      <p:cBhvr>
                                        <p:cTn id="16" dur="500"/>
                                        <p:tgtEl>
                                          <p:spTgt spid="135172"/>
                                        </p:tgtEl>
                                      </p:cBhvr>
                                    </p:animEffect>
                                  </p:childTnLst>
                                </p:cTn>
                              </p:par>
                            </p:childTnLst>
                          </p:cTn>
                        </p:par>
                        <p:par>
                          <p:cTn id="17" fill="hold" nodeType="afterGroup">
                            <p:stCondLst>
                              <p:cond delay="1000"/>
                            </p:stCondLst>
                            <p:childTnLst>
                              <p:par>
                                <p:cTn id="18" presetID="9" presetClass="entr" presetSubtype="0" fill="hold" grpId="0" nodeType="afterEffect">
                                  <p:stCondLst>
                                    <p:cond delay="0"/>
                                  </p:stCondLst>
                                  <p:childTnLst>
                                    <p:set>
                                      <p:cBhvr>
                                        <p:cTn id="19" dur="1" fill="hold">
                                          <p:stCondLst>
                                            <p:cond delay="0"/>
                                          </p:stCondLst>
                                        </p:cTn>
                                        <p:tgtEl>
                                          <p:spTgt spid="135173"/>
                                        </p:tgtEl>
                                        <p:attrNameLst>
                                          <p:attrName>style.visibility</p:attrName>
                                        </p:attrNameLst>
                                      </p:cBhvr>
                                      <p:to>
                                        <p:strVal val="visible"/>
                                      </p:to>
                                    </p:set>
                                    <p:animEffect transition="in" filter="dissolve">
                                      <p:cBhvr>
                                        <p:cTn id="20" dur="500"/>
                                        <p:tgtEl>
                                          <p:spTgt spid="135173"/>
                                        </p:tgtEl>
                                      </p:cBhvr>
                                    </p:animEffect>
                                  </p:childTnLst>
                                </p:cTn>
                              </p:par>
                            </p:childTnLst>
                          </p:cTn>
                        </p:par>
                        <p:par>
                          <p:cTn id="21" fill="hold" nodeType="afterGroup">
                            <p:stCondLst>
                              <p:cond delay="1500"/>
                            </p:stCondLst>
                            <p:childTnLst>
                              <p:par>
                                <p:cTn id="22" presetID="9" presetClass="entr" presetSubtype="0" fill="hold" grpId="0" nodeType="afterEffect">
                                  <p:stCondLst>
                                    <p:cond delay="0"/>
                                  </p:stCondLst>
                                  <p:childTnLst>
                                    <p:set>
                                      <p:cBhvr>
                                        <p:cTn id="23" dur="1" fill="hold">
                                          <p:stCondLst>
                                            <p:cond delay="0"/>
                                          </p:stCondLst>
                                        </p:cTn>
                                        <p:tgtEl>
                                          <p:spTgt spid="135174"/>
                                        </p:tgtEl>
                                        <p:attrNameLst>
                                          <p:attrName>style.visibility</p:attrName>
                                        </p:attrNameLst>
                                      </p:cBhvr>
                                      <p:to>
                                        <p:strVal val="visible"/>
                                      </p:to>
                                    </p:set>
                                    <p:animEffect transition="in" filter="dissolve">
                                      <p:cBhvr>
                                        <p:cTn id="24" dur="500"/>
                                        <p:tgtEl>
                                          <p:spTgt spid="135174"/>
                                        </p:tgtEl>
                                      </p:cBhvr>
                                    </p:animEffect>
                                  </p:childTnLst>
                                </p:cTn>
                              </p:par>
                            </p:childTnLst>
                          </p:cTn>
                        </p:par>
                        <p:par>
                          <p:cTn id="25" fill="hold" nodeType="afterGroup">
                            <p:stCondLst>
                              <p:cond delay="2000"/>
                            </p:stCondLst>
                            <p:childTnLst>
                              <p:par>
                                <p:cTn id="26" presetID="9" presetClass="entr" presetSubtype="0" fill="hold" grpId="0" nodeType="afterEffect">
                                  <p:stCondLst>
                                    <p:cond delay="0"/>
                                  </p:stCondLst>
                                  <p:childTnLst>
                                    <p:set>
                                      <p:cBhvr>
                                        <p:cTn id="27" dur="1" fill="hold">
                                          <p:stCondLst>
                                            <p:cond delay="0"/>
                                          </p:stCondLst>
                                        </p:cTn>
                                        <p:tgtEl>
                                          <p:spTgt spid="135175"/>
                                        </p:tgtEl>
                                        <p:attrNameLst>
                                          <p:attrName>style.visibility</p:attrName>
                                        </p:attrNameLst>
                                      </p:cBhvr>
                                      <p:to>
                                        <p:strVal val="visible"/>
                                      </p:to>
                                    </p:set>
                                    <p:animEffect transition="in" filter="dissolve">
                                      <p:cBhvr>
                                        <p:cTn id="28" dur="500"/>
                                        <p:tgtEl>
                                          <p:spTgt spid="135175"/>
                                        </p:tgtEl>
                                      </p:cBhvr>
                                    </p:animEffect>
                                  </p:childTnLst>
                                </p:cTn>
                              </p:par>
                            </p:childTnLst>
                          </p:cTn>
                        </p:par>
                        <p:par>
                          <p:cTn id="29" fill="hold" nodeType="afterGroup">
                            <p:stCondLst>
                              <p:cond delay="2500"/>
                            </p:stCondLst>
                            <p:childTnLst>
                              <p:par>
                                <p:cTn id="30" presetID="9" presetClass="entr" presetSubtype="0" fill="hold" grpId="0" nodeType="afterEffect">
                                  <p:stCondLst>
                                    <p:cond delay="0"/>
                                  </p:stCondLst>
                                  <p:childTnLst>
                                    <p:set>
                                      <p:cBhvr>
                                        <p:cTn id="31" dur="1" fill="hold">
                                          <p:stCondLst>
                                            <p:cond delay="0"/>
                                          </p:stCondLst>
                                        </p:cTn>
                                        <p:tgtEl>
                                          <p:spTgt spid="135176"/>
                                        </p:tgtEl>
                                        <p:attrNameLst>
                                          <p:attrName>style.visibility</p:attrName>
                                        </p:attrNameLst>
                                      </p:cBhvr>
                                      <p:to>
                                        <p:strVal val="visible"/>
                                      </p:to>
                                    </p:set>
                                    <p:animEffect transition="in" filter="dissolve">
                                      <p:cBhvr>
                                        <p:cTn id="32" dur="500"/>
                                        <p:tgtEl>
                                          <p:spTgt spid="135176"/>
                                        </p:tgtEl>
                                      </p:cBhvr>
                                    </p:animEffect>
                                  </p:childTnLst>
                                </p:cTn>
                              </p:par>
                            </p:childTnLst>
                          </p:cTn>
                        </p:par>
                        <p:par>
                          <p:cTn id="33" fill="hold" nodeType="afterGroup">
                            <p:stCondLst>
                              <p:cond delay="3000"/>
                            </p:stCondLst>
                            <p:childTnLst>
                              <p:par>
                                <p:cTn id="34" presetID="9" presetClass="entr" presetSubtype="0" fill="hold" grpId="0" nodeType="afterEffect">
                                  <p:stCondLst>
                                    <p:cond delay="0"/>
                                  </p:stCondLst>
                                  <p:childTnLst>
                                    <p:set>
                                      <p:cBhvr>
                                        <p:cTn id="35" dur="1" fill="hold">
                                          <p:stCondLst>
                                            <p:cond delay="0"/>
                                          </p:stCondLst>
                                        </p:cTn>
                                        <p:tgtEl>
                                          <p:spTgt spid="135177"/>
                                        </p:tgtEl>
                                        <p:attrNameLst>
                                          <p:attrName>style.visibility</p:attrName>
                                        </p:attrNameLst>
                                      </p:cBhvr>
                                      <p:to>
                                        <p:strVal val="visible"/>
                                      </p:to>
                                    </p:set>
                                    <p:animEffect transition="in" filter="dissolve">
                                      <p:cBhvr>
                                        <p:cTn id="36" dur="500"/>
                                        <p:tgtEl>
                                          <p:spTgt spid="135177"/>
                                        </p:tgtEl>
                                      </p:cBhvr>
                                    </p:animEffect>
                                  </p:childTnLst>
                                </p:cTn>
                              </p:par>
                            </p:childTnLst>
                          </p:cTn>
                        </p:par>
                        <p:par>
                          <p:cTn id="37" fill="hold" nodeType="afterGroup">
                            <p:stCondLst>
                              <p:cond delay="3500"/>
                            </p:stCondLst>
                            <p:childTnLst>
                              <p:par>
                                <p:cTn id="38" presetID="9" presetClass="entr" presetSubtype="0" fill="hold" grpId="0" nodeType="afterEffect">
                                  <p:stCondLst>
                                    <p:cond delay="0"/>
                                  </p:stCondLst>
                                  <p:childTnLst>
                                    <p:set>
                                      <p:cBhvr>
                                        <p:cTn id="39" dur="1" fill="hold">
                                          <p:stCondLst>
                                            <p:cond delay="0"/>
                                          </p:stCondLst>
                                        </p:cTn>
                                        <p:tgtEl>
                                          <p:spTgt spid="135178"/>
                                        </p:tgtEl>
                                        <p:attrNameLst>
                                          <p:attrName>style.visibility</p:attrName>
                                        </p:attrNameLst>
                                      </p:cBhvr>
                                      <p:to>
                                        <p:strVal val="visible"/>
                                      </p:to>
                                    </p:set>
                                    <p:animEffect transition="in" filter="dissolve">
                                      <p:cBhvr>
                                        <p:cTn id="40" dur="500"/>
                                        <p:tgtEl>
                                          <p:spTgt spid="135178"/>
                                        </p:tgtEl>
                                      </p:cBhvr>
                                    </p:animEffect>
                                  </p:childTnLst>
                                </p:cTn>
                              </p:par>
                            </p:childTnLst>
                          </p:cTn>
                        </p:par>
                        <p:par>
                          <p:cTn id="41" fill="hold" nodeType="afterGroup">
                            <p:stCondLst>
                              <p:cond delay="4000"/>
                            </p:stCondLst>
                            <p:childTnLst>
                              <p:par>
                                <p:cTn id="42" presetID="9" presetClass="entr" presetSubtype="0" fill="hold" grpId="0" nodeType="afterEffect">
                                  <p:stCondLst>
                                    <p:cond delay="0"/>
                                  </p:stCondLst>
                                  <p:childTnLst>
                                    <p:set>
                                      <p:cBhvr>
                                        <p:cTn id="43" dur="1" fill="hold">
                                          <p:stCondLst>
                                            <p:cond delay="0"/>
                                          </p:stCondLst>
                                        </p:cTn>
                                        <p:tgtEl>
                                          <p:spTgt spid="135179"/>
                                        </p:tgtEl>
                                        <p:attrNameLst>
                                          <p:attrName>style.visibility</p:attrName>
                                        </p:attrNameLst>
                                      </p:cBhvr>
                                      <p:to>
                                        <p:strVal val="visible"/>
                                      </p:to>
                                    </p:set>
                                    <p:animEffect transition="in" filter="dissolve">
                                      <p:cBhvr>
                                        <p:cTn id="44" dur="500"/>
                                        <p:tgtEl>
                                          <p:spTgt spid="135179"/>
                                        </p:tgtEl>
                                      </p:cBhvr>
                                    </p:animEffect>
                                  </p:childTnLst>
                                </p:cTn>
                              </p:par>
                            </p:childTnLst>
                          </p:cTn>
                        </p:par>
                        <p:par>
                          <p:cTn id="45" fill="hold" nodeType="afterGroup">
                            <p:stCondLst>
                              <p:cond delay="4500"/>
                            </p:stCondLst>
                            <p:childTnLst>
                              <p:par>
                                <p:cTn id="46" presetID="9" presetClass="entr" presetSubtype="0" fill="hold" grpId="0" nodeType="afterEffect">
                                  <p:stCondLst>
                                    <p:cond delay="0"/>
                                  </p:stCondLst>
                                  <p:childTnLst>
                                    <p:set>
                                      <p:cBhvr>
                                        <p:cTn id="47" dur="1" fill="hold">
                                          <p:stCondLst>
                                            <p:cond delay="0"/>
                                          </p:stCondLst>
                                        </p:cTn>
                                        <p:tgtEl>
                                          <p:spTgt spid="135180"/>
                                        </p:tgtEl>
                                        <p:attrNameLst>
                                          <p:attrName>style.visibility</p:attrName>
                                        </p:attrNameLst>
                                      </p:cBhvr>
                                      <p:to>
                                        <p:strVal val="visible"/>
                                      </p:to>
                                    </p:set>
                                    <p:animEffect transition="in" filter="dissolve">
                                      <p:cBhvr>
                                        <p:cTn id="48" dur="500"/>
                                        <p:tgtEl>
                                          <p:spTgt spid="135180"/>
                                        </p:tgtEl>
                                      </p:cBhvr>
                                    </p:animEffect>
                                  </p:childTnLst>
                                </p:cTn>
                              </p:par>
                            </p:childTnLst>
                          </p:cTn>
                        </p:par>
                        <p:par>
                          <p:cTn id="49" fill="hold" nodeType="afterGroup">
                            <p:stCondLst>
                              <p:cond delay="5000"/>
                            </p:stCondLst>
                            <p:childTnLst>
                              <p:par>
                                <p:cTn id="50" presetID="9" presetClass="entr" presetSubtype="0" fill="hold" grpId="0" nodeType="afterEffect">
                                  <p:stCondLst>
                                    <p:cond delay="0"/>
                                  </p:stCondLst>
                                  <p:childTnLst>
                                    <p:set>
                                      <p:cBhvr>
                                        <p:cTn id="51" dur="1" fill="hold">
                                          <p:stCondLst>
                                            <p:cond delay="0"/>
                                          </p:stCondLst>
                                        </p:cTn>
                                        <p:tgtEl>
                                          <p:spTgt spid="135181"/>
                                        </p:tgtEl>
                                        <p:attrNameLst>
                                          <p:attrName>style.visibility</p:attrName>
                                        </p:attrNameLst>
                                      </p:cBhvr>
                                      <p:to>
                                        <p:strVal val="visible"/>
                                      </p:to>
                                    </p:set>
                                    <p:animEffect transition="in" filter="dissolve">
                                      <p:cBhvr>
                                        <p:cTn id="52" dur="500"/>
                                        <p:tgtEl>
                                          <p:spTgt spid="135181"/>
                                        </p:tgtEl>
                                      </p:cBhvr>
                                    </p:animEffect>
                                  </p:childTnLst>
                                </p:cTn>
                              </p:par>
                            </p:childTnLst>
                          </p:cTn>
                        </p:par>
                        <p:par>
                          <p:cTn id="53" fill="hold" nodeType="afterGroup">
                            <p:stCondLst>
                              <p:cond delay="5500"/>
                            </p:stCondLst>
                            <p:childTnLst>
                              <p:par>
                                <p:cTn id="54" presetID="9" presetClass="entr" presetSubtype="0" fill="hold" grpId="0" nodeType="afterEffect">
                                  <p:stCondLst>
                                    <p:cond delay="0"/>
                                  </p:stCondLst>
                                  <p:childTnLst>
                                    <p:set>
                                      <p:cBhvr>
                                        <p:cTn id="55" dur="1" fill="hold">
                                          <p:stCondLst>
                                            <p:cond delay="0"/>
                                          </p:stCondLst>
                                        </p:cTn>
                                        <p:tgtEl>
                                          <p:spTgt spid="135182"/>
                                        </p:tgtEl>
                                        <p:attrNameLst>
                                          <p:attrName>style.visibility</p:attrName>
                                        </p:attrNameLst>
                                      </p:cBhvr>
                                      <p:to>
                                        <p:strVal val="visible"/>
                                      </p:to>
                                    </p:set>
                                    <p:animEffect transition="in" filter="dissolve">
                                      <p:cBhvr>
                                        <p:cTn id="56" dur="500"/>
                                        <p:tgtEl>
                                          <p:spTgt spid="135182"/>
                                        </p:tgtEl>
                                      </p:cBhvr>
                                    </p:animEffect>
                                  </p:childTnLst>
                                </p:cTn>
                              </p:par>
                            </p:childTnLst>
                          </p:cTn>
                        </p:par>
                        <p:par>
                          <p:cTn id="57" fill="hold" nodeType="afterGroup">
                            <p:stCondLst>
                              <p:cond delay="6000"/>
                            </p:stCondLst>
                            <p:childTnLst>
                              <p:par>
                                <p:cTn id="58" presetID="9" presetClass="entr" presetSubtype="0" fill="hold" grpId="0" nodeType="afterEffect">
                                  <p:stCondLst>
                                    <p:cond delay="0"/>
                                  </p:stCondLst>
                                  <p:childTnLst>
                                    <p:set>
                                      <p:cBhvr>
                                        <p:cTn id="59" dur="1" fill="hold">
                                          <p:stCondLst>
                                            <p:cond delay="0"/>
                                          </p:stCondLst>
                                        </p:cTn>
                                        <p:tgtEl>
                                          <p:spTgt spid="135183"/>
                                        </p:tgtEl>
                                        <p:attrNameLst>
                                          <p:attrName>style.visibility</p:attrName>
                                        </p:attrNameLst>
                                      </p:cBhvr>
                                      <p:to>
                                        <p:strVal val="visible"/>
                                      </p:to>
                                    </p:set>
                                    <p:animEffect transition="in" filter="dissolve">
                                      <p:cBhvr>
                                        <p:cTn id="60" dur="500"/>
                                        <p:tgtEl>
                                          <p:spTgt spid="135183"/>
                                        </p:tgtEl>
                                      </p:cBhvr>
                                    </p:animEffect>
                                  </p:childTnLst>
                                </p:cTn>
                              </p:par>
                            </p:childTnLst>
                          </p:cTn>
                        </p:par>
                        <p:par>
                          <p:cTn id="61" fill="hold" nodeType="afterGroup">
                            <p:stCondLst>
                              <p:cond delay="6500"/>
                            </p:stCondLst>
                            <p:childTnLst>
                              <p:par>
                                <p:cTn id="62" presetID="9" presetClass="entr" presetSubtype="0" fill="hold" grpId="0" nodeType="afterEffect">
                                  <p:stCondLst>
                                    <p:cond delay="0"/>
                                  </p:stCondLst>
                                  <p:childTnLst>
                                    <p:set>
                                      <p:cBhvr>
                                        <p:cTn id="63" dur="1" fill="hold">
                                          <p:stCondLst>
                                            <p:cond delay="0"/>
                                          </p:stCondLst>
                                        </p:cTn>
                                        <p:tgtEl>
                                          <p:spTgt spid="135184"/>
                                        </p:tgtEl>
                                        <p:attrNameLst>
                                          <p:attrName>style.visibility</p:attrName>
                                        </p:attrNameLst>
                                      </p:cBhvr>
                                      <p:to>
                                        <p:strVal val="visible"/>
                                      </p:to>
                                    </p:set>
                                    <p:animEffect transition="in" filter="dissolve">
                                      <p:cBhvr>
                                        <p:cTn id="64" dur="500"/>
                                        <p:tgtEl>
                                          <p:spTgt spid="135184"/>
                                        </p:tgtEl>
                                      </p:cBhvr>
                                    </p:animEffect>
                                  </p:childTnLst>
                                </p:cTn>
                              </p:par>
                            </p:childTnLst>
                          </p:cTn>
                        </p:par>
                        <p:par>
                          <p:cTn id="65" fill="hold" nodeType="afterGroup">
                            <p:stCondLst>
                              <p:cond delay="7000"/>
                            </p:stCondLst>
                            <p:childTnLst>
                              <p:par>
                                <p:cTn id="66" presetID="9" presetClass="entr" presetSubtype="0" fill="hold" grpId="0" nodeType="afterEffect">
                                  <p:stCondLst>
                                    <p:cond delay="0"/>
                                  </p:stCondLst>
                                  <p:childTnLst>
                                    <p:set>
                                      <p:cBhvr>
                                        <p:cTn id="67" dur="1" fill="hold">
                                          <p:stCondLst>
                                            <p:cond delay="0"/>
                                          </p:stCondLst>
                                        </p:cTn>
                                        <p:tgtEl>
                                          <p:spTgt spid="135185"/>
                                        </p:tgtEl>
                                        <p:attrNameLst>
                                          <p:attrName>style.visibility</p:attrName>
                                        </p:attrNameLst>
                                      </p:cBhvr>
                                      <p:to>
                                        <p:strVal val="visible"/>
                                      </p:to>
                                    </p:set>
                                    <p:animEffect transition="in" filter="dissolve">
                                      <p:cBhvr>
                                        <p:cTn id="68" dur="500"/>
                                        <p:tgtEl>
                                          <p:spTgt spid="135185"/>
                                        </p:tgtEl>
                                      </p:cBhvr>
                                    </p:animEffect>
                                  </p:childTnLst>
                                </p:cTn>
                              </p:par>
                            </p:childTnLst>
                          </p:cTn>
                        </p:par>
                        <p:par>
                          <p:cTn id="69" fill="hold" nodeType="afterGroup">
                            <p:stCondLst>
                              <p:cond delay="7500"/>
                            </p:stCondLst>
                            <p:childTnLst>
                              <p:par>
                                <p:cTn id="70" presetID="9" presetClass="entr" presetSubtype="0" fill="hold" grpId="0" nodeType="afterEffect">
                                  <p:stCondLst>
                                    <p:cond delay="0"/>
                                  </p:stCondLst>
                                  <p:childTnLst>
                                    <p:set>
                                      <p:cBhvr>
                                        <p:cTn id="71" dur="1" fill="hold">
                                          <p:stCondLst>
                                            <p:cond delay="0"/>
                                          </p:stCondLst>
                                        </p:cTn>
                                        <p:tgtEl>
                                          <p:spTgt spid="135186"/>
                                        </p:tgtEl>
                                        <p:attrNameLst>
                                          <p:attrName>style.visibility</p:attrName>
                                        </p:attrNameLst>
                                      </p:cBhvr>
                                      <p:to>
                                        <p:strVal val="visible"/>
                                      </p:to>
                                    </p:set>
                                    <p:animEffect transition="in" filter="dissolve">
                                      <p:cBhvr>
                                        <p:cTn id="72" dur="500"/>
                                        <p:tgtEl>
                                          <p:spTgt spid="135186"/>
                                        </p:tgtEl>
                                      </p:cBhvr>
                                    </p:animEffect>
                                  </p:childTnLst>
                                </p:cTn>
                              </p:par>
                            </p:childTnLst>
                          </p:cTn>
                        </p:par>
                        <p:par>
                          <p:cTn id="73" fill="hold" nodeType="afterGroup">
                            <p:stCondLst>
                              <p:cond delay="8000"/>
                            </p:stCondLst>
                            <p:childTnLst>
                              <p:par>
                                <p:cTn id="74" presetID="9" presetClass="entr" presetSubtype="0" fill="hold" grpId="0" nodeType="afterEffect">
                                  <p:stCondLst>
                                    <p:cond delay="0"/>
                                  </p:stCondLst>
                                  <p:childTnLst>
                                    <p:set>
                                      <p:cBhvr>
                                        <p:cTn id="75" dur="1" fill="hold">
                                          <p:stCondLst>
                                            <p:cond delay="0"/>
                                          </p:stCondLst>
                                        </p:cTn>
                                        <p:tgtEl>
                                          <p:spTgt spid="135187"/>
                                        </p:tgtEl>
                                        <p:attrNameLst>
                                          <p:attrName>style.visibility</p:attrName>
                                        </p:attrNameLst>
                                      </p:cBhvr>
                                      <p:to>
                                        <p:strVal val="visible"/>
                                      </p:to>
                                    </p:set>
                                    <p:animEffect transition="in" filter="dissolve">
                                      <p:cBhvr>
                                        <p:cTn id="76" dur="500"/>
                                        <p:tgtEl>
                                          <p:spTgt spid="135187"/>
                                        </p:tgtEl>
                                      </p:cBhvr>
                                    </p:animEffect>
                                  </p:childTnLst>
                                </p:cTn>
                              </p:par>
                            </p:childTnLst>
                          </p:cTn>
                        </p:par>
                        <p:par>
                          <p:cTn id="77" fill="hold" nodeType="afterGroup">
                            <p:stCondLst>
                              <p:cond delay="8500"/>
                            </p:stCondLst>
                            <p:childTnLst>
                              <p:par>
                                <p:cTn id="78" presetID="9" presetClass="entr" presetSubtype="0" fill="hold" grpId="0" nodeType="afterEffect">
                                  <p:stCondLst>
                                    <p:cond delay="0"/>
                                  </p:stCondLst>
                                  <p:childTnLst>
                                    <p:set>
                                      <p:cBhvr>
                                        <p:cTn id="79" dur="1" fill="hold">
                                          <p:stCondLst>
                                            <p:cond delay="0"/>
                                          </p:stCondLst>
                                        </p:cTn>
                                        <p:tgtEl>
                                          <p:spTgt spid="135188"/>
                                        </p:tgtEl>
                                        <p:attrNameLst>
                                          <p:attrName>style.visibility</p:attrName>
                                        </p:attrNameLst>
                                      </p:cBhvr>
                                      <p:to>
                                        <p:strVal val="visible"/>
                                      </p:to>
                                    </p:set>
                                    <p:animEffect transition="in" filter="dissolve">
                                      <p:cBhvr>
                                        <p:cTn id="80" dur="500"/>
                                        <p:tgtEl>
                                          <p:spTgt spid="135188"/>
                                        </p:tgtEl>
                                      </p:cBhvr>
                                    </p:animEffect>
                                  </p:childTnLst>
                                </p:cTn>
                              </p:par>
                            </p:childTnLst>
                          </p:cTn>
                        </p:par>
                        <p:par>
                          <p:cTn id="81" fill="hold" nodeType="afterGroup">
                            <p:stCondLst>
                              <p:cond delay="9000"/>
                            </p:stCondLst>
                            <p:childTnLst>
                              <p:par>
                                <p:cTn id="82" presetID="9" presetClass="entr" presetSubtype="0" fill="hold" grpId="0" nodeType="afterEffect">
                                  <p:stCondLst>
                                    <p:cond delay="0"/>
                                  </p:stCondLst>
                                  <p:childTnLst>
                                    <p:set>
                                      <p:cBhvr>
                                        <p:cTn id="83" dur="1" fill="hold">
                                          <p:stCondLst>
                                            <p:cond delay="0"/>
                                          </p:stCondLst>
                                        </p:cTn>
                                        <p:tgtEl>
                                          <p:spTgt spid="135189"/>
                                        </p:tgtEl>
                                        <p:attrNameLst>
                                          <p:attrName>style.visibility</p:attrName>
                                        </p:attrNameLst>
                                      </p:cBhvr>
                                      <p:to>
                                        <p:strVal val="visible"/>
                                      </p:to>
                                    </p:set>
                                    <p:animEffect transition="in" filter="dissolve">
                                      <p:cBhvr>
                                        <p:cTn id="84" dur="500"/>
                                        <p:tgtEl>
                                          <p:spTgt spid="1351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0" grpId="0"/>
      <p:bldP spid="135171" grpId="0"/>
      <p:bldP spid="135172" grpId="0"/>
      <p:bldP spid="135173" grpId="0"/>
      <p:bldP spid="135174" grpId="0"/>
      <p:bldP spid="135175" grpId="0"/>
      <p:bldP spid="135176" grpId="0"/>
      <p:bldP spid="135177" grpId="0"/>
      <p:bldP spid="135178" grpId="0"/>
      <p:bldP spid="135179" grpId="0"/>
      <p:bldP spid="135180" grpId="0"/>
      <p:bldP spid="135181" grpId="0"/>
      <p:bldP spid="135182" grpId="0"/>
      <p:bldP spid="135183" grpId="0"/>
      <p:bldP spid="135184" grpId="0"/>
      <p:bldP spid="135185" grpId="0"/>
      <p:bldP spid="135186" grpId="0"/>
      <p:bldP spid="135187" grpId="0"/>
      <p:bldP spid="135188" grpId="0"/>
      <p:bldP spid="13518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Additional Information</a:t>
            </a:r>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612277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1929734" y="413095"/>
            <a:ext cx="8911687" cy="903239"/>
          </a:xfrm>
        </p:spPr>
        <p:txBody>
          <a:bodyPr/>
          <a:lstStyle/>
          <a:p>
            <a:r>
              <a:rPr lang="en-US" altLang="zh-CN" b="1" u="sng" dirty="0"/>
              <a:t>Two Types of Values</a:t>
            </a:r>
            <a:r>
              <a:rPr lang="en-US" altLang="zh-CN" b="1" dirty="0"/>
              <a:t>   </a:t>
            </a:r>
            <a:r>
              <a:rPr lang="zh-CN" altLang="en-US" b="1" u="sng" dirty="0">
                <a:latin typeface="KaiTi" panose="02010609060101010101" pitchFamily="49" charset="-122"/>
                <a:ea typeface="KaiTi" panose="02010609060101010101" pitchFamily="49" charset="-122"/>
              </a:rPr>
              <a:t>价值观的种类</a:t>
            </a:r>
          </a:p>
        </p:txBody>
      </p:sp>
      <p:sp>
        <p:nvSpPr>
          <p:cNvPr id="4" name="内容占位符 3"/>
          <p:cNvSpPr>
            <a:spLocks noGrp="1"/>
          </p:cNvSpPr>
          <p:nvPr>
            <p:ph idx="1"/>
          </p:nvPr>
        </p:nvSpPr>
        <p:spPr>
          <a:xfrm>
            <a:off x="1607736" y="1527349"/>
            <a:ext cx="9233685" cy="4521758"/>
          </a:xfrm>
        </p:spPr>
        <p:txBody>
          <a:bodyPr>
            <a:noAutofit/>
          </a:bodyPr>
          <a:lstStyle/>
          <a:p>
            <a:pPr marL="0" indent="0">
              <a:buNone/>
            </a:pPr>
            <a:r>
              <a:rPr lang="en-US" altLang="zh-CN" sz="2800" b="1" dirty="0"/>
              <a:t>Terminal Values </a:t>
            </a:r>
            <a:r>
              <a:rPr lang="en-US" sz="2800" dirty="0">
                <a:solidFill>
                  <a:schemeClr val="tx1"/>
                </a:solidFill>
              </a:rPr>
              <a:t>define the overall </a:t>
            </a:r>
            <a:r>
              <a:rPr lang="en-US" sz="2800" b="1" dirty="0">
                <a:solidFill>
                  <a:schemeClr val="tx1"/>
                </a:solidFill>
              </a:rPr>
              <a:t>goal</a:t>
            </a:r>
            <a:r>
              <a:rPr lang="en-US" sz="2800" dirty="0">
                <a:solidFill>
                  <a:schemeClr val="tx1"/>
                </a:solidFill>
              </a:rPr>
              <a:t> we want to achieve during our existence</a:t>
            </a:r>
          </a:p>
          <a:p>
            <a:pPr marL="0" indent="0">
              <a:buNone/>
            </a:pPr>
            <a:r>
              <a:rPr lang="zh-CN" altLang="en-US" sz="2600" dirty="0">
                <a:latin typeface="KaiTi" panose="02010609060101010101" pitchFamily="49" charset="-122"/>
                <a:ea typeface="KaiTi" panose="02010609060101010101" pitchFamily="49" charset="-122"/>
              </a:rPr>
              <a:t>终级性价值观指的是个人价值和社会价值，用以表示存在的理想化终极状态和结果</a:t>
            </a:r>
            <a:r>
              <a:rPr lang="en-US" altLang="zh-CN" sz="2600" dirty="0">
                <a:latin typeface="KaiTi" panose="02010609060101010101" pitchFamily="49" charset="-122"/>
                <a:ea typeface="KaiTi" panose="02010609060101010101" pitchFamily="49" charset="-122"/>
              </a:rPr>
              <a:t>;</a:t>
            </a:r>
            <a:r>
              <a:rPr lang="zh-CN" altLang="en-US" sz="2600" dirty="0">
                <a:latin typeface="KaiTi" panose="02010609060101010101" pitchFamily="49" charset="-122"/>
                <a:ea typeface="KaiTi" panose="02010609060101010101" pitchFamily="49" charset="-122"/>
              </a:rPr>
              <a:t>它是一个人希望通过一生而实现的目标</a:t>
            </a:r>
            <a:endParaRPr lang="en-US" altLang="zh-CN" sz="2600" dirty="0">
              <a:latin typeface="KaiTi" panose="02010609060101010101" pitchFamily="49" charset="-122"/>
              <a:ea typeface="KaiTi" panose="02010609060101010101" pitchFamily="49" charset="-122"/>
            </a:endParaRPr>
          </a:p>
          <a:p>
            <a:pPr marL="0" indent="0">
              <a:buNone/>
            </a:pPr>
            <a:endParaRPr lang="zh-CN" altLang="en-US" sz="2800" dirty="0"/>
          </a:p>
          <a:p>
            <a:pPr marL="0" indent="0">
              <a:buNone/>
            </a:pPr>
            <a:r>
              <a:rPr lang="en-US" sz="2800" b="1" dirty="0">
                <a:solidFill>
                  <a:schemeClr val="tx1"/>
                </a:solidFill>
              </a:rPr>
              <a:t>Instrumental values </a:t>
            </a:r>
            <a:r>
              <a:rPr lang="en-US" sz="2800" dirty="0">
                <a:solidFill>
                  <a:schemeClr val="tx1"/>
                </a:solidFill>
              </a:rPr>
              <a:t>are </a:t>
            </a:r>
            <a:r>
              <a:rPr lang="en-US" sz="2800" b="1" dirty="0">
                <a:solidFill>
                  <a:schemeClr val="tx1"/>
                </a:solidFill>
              </a:rPr>
              <a:t>ways of being </a:t>
            </a:r>
            <a:r>
              <a:rPr lang="en-US" sz="2800" dirty="0">
                <a:solidFill>
                  <a:schemeClr val="tx1"/>
                </a:solidFill>
              </a:rPr>
              <a:t>that help us reach our terminal values.</a:t>
            </a:r>
          </a:p>
          <a:p>
            <a:pPr marL="0" indent="0">
              <a:buNone/>
            </a:pPr>
            <a:r>
              <a:rPr lang="zh-CN" altLang="en-US" sz="2600" dirty="0">
                <a:latin typeface="KaiTi" panose="02010609060101010101" pitchFamily="49" charset="-122"/>
                <a:ea typeface="KaiTi" panose="02010609060101010101" pitchFamily="49" charset="-122"/>
              </a:rPr>
              <a:t>工具性价值观，指的是道德或能力，是达到理想化终极状态所采用的行为方式或手段。</a:t>
            </a:r>
          </a:p>
        </p:txBody>
      </p:sp>
    </p:spTree>
    <p:extLst>
      <p:ext uri="{BB962C8B-B14F-4D97-AF65-F5344CB8AC3E}">
        <p14:creationId xmlns:p14="http://schemas.microsoft.com/office/powerpoint/2010/main" val="466719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wipe(left)">
                                      <p:cBhvr>
                                        <p:cTn id="10" dur="500"/>
                                        <p:tgtEl>
                                          <p:spTgt spid="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Effect transition="in" filter="wipe(left)">
                                      <p:cBhvr>
                                        <p:cTn id="15" dur="500"/>
                                        <p:tgtEl>
                                          <p:spTgt spid="4">
                                            <p:txEl>
                                              <p:pRg st="3" end="3"/>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4">
                                            <p:txEl>
                                              <p:pRg st="4" end="4"/>
                                            </p:txEl>
                                          </p:spTgt>
                                        </p:tgtEl>
                                        <p:attrNameLst>
                                          <p:attrName>style.visibility</p:attrName>
                                        </p:attrNameLst>
                                      </p:cBhvr>
                                      <p:to>
                                        <p:strVal val="visible"/>
                                      </p:to>
                                    </p:set>
                                    <p:animEffect transition="in" filter="wipe(left)">
                                      <p:cBhvr>
                                        <p:cTn id="18"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959879" y="192031"/>
            <a:ext cx="8911687" cy="822853"/>
          </a:xfrm>
        </p:spPr>
        <p:txBody>
          <a:bodyPr/>
          <a:lstStyle/>
          <a:p>
            <a:r>
              <a:rPr lang="en-US" b="1" u="sng" dirty="0"/>
              <a:t>Some Terminal Values (Goals)</a:t>
            </a:r>
          </a:p>
        </p:txBody>
      </p:sp>
      <p:sp>
        <p:nvSpPr>
          <p:cNvPr id="5" name="Content Placeholder 4"/>
          <p:cNvSpPr>
            <a:spLocks noGrp="1"/>
          </p:cNvSpPr>
          <p:nvPr>
            <p:ph idx="1"/>
          </p:nvPr>
        </p:nvSpPr>
        <p:spPr>
          <a:xfrm>
            <a:off x="1738815" y="904353"/>
            <a:ext cx="9544733" cy="4833256"/>
          </a:xfrm>
        </p:spPr>
        <p:txBody>
          <a:bodyPr numCol="2">
            <a:noAutofit/>
          </a:bodyPr>
          <a:lstStyle/>
          <a:p>
            <a:pPr>
              <a:buFont typeface="+mj-lt"/>
              <a:buAutoNum type="arabicPeriod"/>
            </a:pPr>
            <a:r>
              <a:rPr lang="en-US" sz="1800" dirty="0"/>
              <a:t>World Peace: free of war and conflict</a:t>
            </a:r>
          </a:p>
          <a:p>
            <a:pPr>
              <a:buFont typeface="+mj-lt"/>
              <a:buAutoNum type="arabicPeriod"/>
            </a:pPr>
            <a:r>
              <a:rPr lang="en-US" sz="1800" dirty="0"/>
              <a:t>Family Security: taking care of loved ones</a:t>
            </a:r>
          </a:p>
          <a:p>
            <a:pPr>
              <a:buFont typeface="+mj-lt"/>
              <a:buAutoNum type="arabicPeriod"/>
            </a:pPr>
            <a:r>
              <a:rPr lang="en-US" sz="1800" dirty="0"/>
              <a:t>Freedom: independence; free choice</a:t>
            </a:r>
          </a:p>
          <a:p>
            <a:pPr>
              <a:buFont typeface="+mj-lt"/>
              <a:buAutoNum type="arabicPeriod"/>
            </a:pPr>
            <a:r>
              <a:rPr lang="en-US" sz="1800" dirty="0"/>
              <a:t>Equality: brotherhood; equal opportunity for all</a:t>
            </a:r>
          </a:p>
          <a:p>
            <a:pPr>
              <a:buFont typeface="+mj-lt"/>
              <a:buAutoNum type="arabicPeriod"/>
            </a:pPr>
            <a:r>
              <a:rPr lang="en-US" sz="1800" dirty="0"/>
              <a:t>Self-respect: self esteem</a:t>
            </a:r>
          </a:p>
          <a:p>
            <a:pPr>
              <a:buFont typeface="+mj-lt"/>
              <a:buAutoNum type="arabicPeriod"/>
            </a:pPr>
            <a:r>
              <a:rPr lang="en-US" sz="1800" dirty="0"/>
              <a:t>Happiness: contentedness</a:t>
            </a:r>
          </a:p>
          <a:p>
            <a:pPr>
              <a:buFont typeface="+mj-lt"/>
              <a:buAutoNum type="arabicPeriod"/>
            </a:pPr>
            <a:r>
              <a:rPr lang="en-US" sz="1800" dirty="0"/>
              <a:t>Wisdom: a mature understanding of life; how to make the best decisions</a:t>
            </a:r>
          </a:p>
          <a:p>
            <a:pPr>
              <a:buFont typeface="+mj-lt"/>
              <a:buAutoNum type="arabicPeriod"/>
            </a:pPr>
            <a:r>
              <a:rPr lang="en-US" sz="1800" dirty="0"/>
              <a:t>National Security: protection from attack</a:t>
            </a:r>
          </a:p>
          <a:p>
            <a:pPr>
              <a:buFont typeface="+mj-lt"/>
              <a:buAutoNum type="arabicPeriod"/>
            </a:pPr>
            <a:r>
              <a:rPr lang="en-US" sz="1800" dirty="0"/>
              <a:t>God’s Glory: salvation &amp; His kingdom</a:t>
            </a:r>
          </a:p>
          <a:p>
            <a:pPr>
              <a:buFont typeface="+mj-lt"/>
              <a:buAutoNum type="arabicPeriod"/>
            </a:pPr>
            <a:r>
              <a:rPr lang="en-US" sz="1800" dirty="0"/>
              <a:t>True Friendship: close companionship</a:t>
            </a:r>
          </a:p>
          <a:p>
            <a:pPr>
              <a:buFont typeface="+mj-lt"/>
              <a:buAutoNum type="arabicPeriod"/>
            </a:pPr>
            <a:r>
              <a:rPr lang="en-US" sz="1800" dirty="0"/>
              <a:t>Accomplishment: a lasting contribution</a:t>
            </a:r>
          </a:p>
          <a:p>
            <a:pPr>
              <a:buFont typeface="+mj-lt"/>
              <a:buAutoNum type="arabicPeriod"/>
            </a:pPr>
            <a:r>
              <a:rPr lang="en-US" sz="1800" dirty="0"/>
              <a:t>Inner Harmony: freedom from inner conflict</a:t>
            </a:r>
          </a:p>
          <a:p>
            <a:pPr>
              <a:buFont typeface="+mj-lt"/>
              <a:buAutoNum type="arabicPeriod"/>
            </a:pPr>
            <a:r>
              <a:rPr lang="en-US" sz="1800" dirty="0"/>
              <a:t>Comfort: a prosperous life</a:t>
            </a:r>
          </a:p>
          <a:p>
            <a:pPr>
              <a:buFont typeface="+mj-lt"/>
              <a:buAutoNum type="arabicPeriod"/>
            </a:pPr>
            <a:r>
              <a:rPr lang="en-US" sz="1800" dirty="0"/>
              <a:t>Mature Love: intimacy</a:t>
            </a:r>
          </a:p>
          <a:p>
            <a:pPr>
              <a:buFont typeface="+mj-lt"/>
              <a:buAutoNum type="arabicPeriod"/>
            </a:pPr>
            <a:r>
              <a:rPr lang="en-US" sz="1800" dirty="0"/>
              <a:t>Beautiful World: nature and the arts</a:t>
            </a:r>
          </a:p>
          <a:p>
            <a:pPr>
              <a:buFont typeface="+mj-lt"/>
              <a:buAutoNum type="arabicPeriod"/>
            </a:pPr>
            <a:r>
              <a:rPr lang="en-US" sz="1800" dirty="0"/>
              <a:t>Pleasure: an enjoyable, leisurely life</a:t>
            </a:r>
          </a:p>
          <a:p>
            <a:pPr>
              <a:buFont typeface="+mj-lt"/>
              <a:buAutoNum type="arabicPeriod"/>
            </a:pPr>
            <a:r>
              <a:rPr lang="en-US" sz="1800" dirty="0"/>
              <a:t>Social Recognition: respect; admiration</a:t>
            </a:r>
          </a:p>
          <a:p>
            <a:pPr>
              <a:buFont typeface="+mj-lt"/>
              <a:buAutoNum type="arabicPeriod"/>
            </a:pPr>
            <a:r>
              <a:rPr lang="en-US" sz="1800" dirty="0"/>
              <a:t>Exciting Life: a stimulating, active life</a:t>
            </a:r>
          </a:p>
          <a:p>
            <a:pPr>
              <a:buFont typeface="+mj-lt"/>
              <a:buAutoNum type="arabicPeriod"/>
            </a:pPr>
            <a:r>
              <a:rPr lang="en-US" sz="1800" dirty="0"/>
              <a:t>___________________________________</a:t>
            </a:r>
          </a:p>
        </p:txBody>
      </p:sp>
      <p:sp>
        <p:nvSpPr>
          <p:cNvPr id="7" name="TextBox 6"/>
          <p:cNvSpPr txBox="1"/>
          <p:nvPr/>
        </p:nvSpPr>
        <p:spPr>
          <a:xfrm>
            <a:off x="1959879" y="5858189"/>
            <a:ext cx="8801606" cy="830997"/>
          </a:xfrm>
          <a:prstGeom prst="rect">
            <a:avLst/>
          </a:prstGeom>
          <a:noFill/>
        </p:spPr>
        <p:txBody>
          <a:bodyPr wrap="square" rtlCol="0">
            <a:spAutoFit/>
          </a:bodyPr>
          <a:lstStyle/>
          <a:p>
            <a:r>
              <a:rPr lang="en-US" sz="2400" dirty="0"/>
              <a:t>Choose 5 that you consider to be very </a:t>
            </a:r>
            <a:r>
              <a:rPr lang="en-US" sz="2400" b="1" dirty="0"/>
              <a:t>important to you</a:t>
            </a:r>
            <a:r>
              <a:rPr lang="en-US" sz="2400" dirty="0"/>
              <a:t>.  Share and compare with your partner.</a:t>
            </a:r>
          </a:p>
        </p:txBody>
      </p:sp>
    </p:spTree>
    <p:extLst>
      <p:ext uri="{BB962C8B-B14F-4D97-AF65-F5344CB8AC3E}">
        <p14:creationId xmlns:p14="http://schemas.microsoft.com/office/powerpoint/2010/main" val="2614519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914400"/>
          </a:xfrm>
        </p:spPr>
        <p:txBody>
          <a:bodyPr>
            <a:noAutofit/>
          </a:bodyPr>
          <a:lstStyle/>
          <a:p>
            <a:r>
              <a:rPr lang="en-US" sz="4800" b="1" u="sng" dirty="0"/>
              <a:t>What is </a:t>
            </a:r>
            <a:r>
              <a:rPr lang="en-US" sz="4800" b="1" i="1" u="sng" dirty="0"/>
              <a:t>not</a:t>
            </a:r>
            <a:r>
              <a:rPr lang="en-US" sz="4800" b="1" u="sng" dirty="0"/>
              <a:t> True Love?</a:t>
            </a:r>
            <a:endParaRPr lang="en-US" sz="4800" dirty="0"/>
          </a:p>
        </p:txBody>
      </p:sp>
      <p:sp>
        <p:nvSpPr>
          <p:cNvPr id="3" name="Content Placeholder 2"/>
          <p:cNvSpPr>
            <a:spLocks noGrp="1"/>
          </p:cNvSpPr>
          <p:nvPr>
            <p:ph idx="1"/>
          </p:nvPr>
        </p:nvSpPr>
        <p:spPr>
          <a:xfrm>
            <a:off x="1524000" y="990600"/>
            <a:ext cx="9144000" cy="5867400"/>
          </a:xfrm>
        </p:spPr>
        <p:txBody>
          <a:bodyPr>
            <a:normAutofit fontScale="92500"/>
          </a:bodyPr>
          <a:lstStyle/>
          <a:p>
            <a:pPr>
              <a:spcBef>
                <a:spcPts val="0"/>
              </a:spcBef>
              <a:spcAft>
                <a:spcPts val="1800"/>
              </a:spcAft>
            </a:pPr>
            <a:r>
              <a:rPr lang="en-US" sz="4000" b="1" i="1" dirty="0"/>
              <a:t>Not</a:t>
            </a:r>
            <a:r>
              <a:rPr lang="en-US" sz="4000" dirty="0"/>
              <a:t>: </a:t>
            </a:r>
            <a:r>
              <a:rPr lang="en-US" sz="4000" u="sng" dirty="0"/>
              <a:t>infatuation</a:t>
            </a:r>
            <a:r>
              <a:rPr lang="en-US" sz="4000" dirty="0"/>
              <a:t> (short-term, passionate longing)</a:t>
            </a:r>
          </a:p>
          <a:p>
            <a:pPr>
              <a:spcBef>
                <a:spcPts val="0"/>
              </a:spcBef>
              <a:spcAft>
                <a:spcPts val="1800"/>
              </a:spcAft>
            </a:pPr>
            <a:r>
              <a:rPr lang="en-US" sz="4000" b="1" i="1" dirty="0"/>
              <a:t>Not</a:t>
            </a:r>
            <a:r>
              <a:rPr lang="en-US" sz="4000" dirty="0"/>
              <a:t>: based on </a:t>
            </a:r>
            <a:r>
              <a:rPr lang="en-US" sz="4000" u="sng" dirty="0"/>
              <a:t>what someone has</a:t>
            </a:r>
            <a:r>
              <a:rPr lang="en-US" sz="4000" dirty="0"/>
              <a:t> (good job, money, house, car, </a:t>
            </a:r>
            <a:r>
              <a:rPr lang="en-US" sz="4000" dirty="0" err="1"/>
              <a:t>etc</a:t>
            </a:r>
            <a:r>
              <a:rPr lang="en-US" sz="4000" dirty="0"/>
              <a:t>)</a:t>
            </a:r>
          </a:p>
          <a:p>
            <a:pPr>
              <a:spcBef>
                <a:spcPts val="0"/>
              </a:spcBef>
              <a:spcAft>
                <a:spcPts val="1800"/>
              </a:spcAft>
            </a:pPr>
            <a:r>
              <a:rPr lang="en-US" sz="4000" b="1" i="1" dirty="0"/>
              <a:t>Not</a:t>
            </a:r>
            <a:r>
              <a:rPr lang="en-US" sz="4000" dirty="0"/>
              <a:t>: because of </a:t>
            </a:r>
            <a:r>
              <a:rPr lang="en-US" sz="4000" u="sng" dirty="0"/>
              <a:t>appearance</a:t>
            </a:r>
            <a:r>
              <a:rPr lang="en-US" sz="4000" dirty="0"/>
              <a:t> </a:t>
            </a:r>
            <a:r>
              <a:rPr lang="en-US" sz="4000" u="sng" dirty="0"/>
              <a:t>or</a:t>
            </a:r>
            <a:r>
              <a:rPr lang="en-US" sz="4000" dirty="0"/>
              <a:t> </a:t>
            </a:r>
            <a:r>
              <a:rPr lang="en-US" sz="4000" u="sng" dirty="0"/>
              <a:t>skill</a:t>
            </a:r>
            <a:r>
              <a:rPr lang="en-US" sz="4000" dirty="0"/>
              <a:t> (beauty, popular, ability)</a:t>
            </a:r>
          </a:p>
          <a:p>
            <a:pPr>
              <a:spcBef>
                <a:spcPts val="0"/>
              </a:spcBef>
              <a:spcAft>
                <a:spcPts val="1800"/>
              </a:spcAft>
            </a:pPr>
            <a:r>
              <a:rPr lang="en-US" sz="4000" dirty="0"/>
              <a:t>These things </a:t>
            </a:r>
            <a:r>
              <a:rPr lang="en-US" sz="4000" u="sng" dirty="0"/>
              <a:t>attract</a:t>
            </a:r>
            <a:r>
              <a:rPr lang="en-US" sz="4000" dirty="0"/>
              <a:t> us to a person, but </a:t>
            </a:r>
            <a:r>
              <a:rPr lang="en-US" sz="4000" u="sng" dirty="0"/>
              <a:t>do not keep us together</a:t>
            </a:r>
          </a:p>
        </p:txBody>
      </p:sp>
    </p:spTree>
    <p:extLst>
      <p:ext uri="{BB962C8B-B14F-4D97-AF65-F5344CB8AC3E}">
        <p14:creationId xmlns:p14="http://schemas.microsoft.com/office/powerpoint/2010/main" val="3460179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914400"/>
          </a:xfrm>
        </p:spPr>
        <p:txBody>
          <a:bodyPr>
            <a:noAutofit/>
          </a:bodyPr>
          <a:lstStyle/>
          <a:p>
            <a:r>
              <a:rPr lang="en-US" sz="4800" b="1" u="sng" dirty="0"/>
              <a:t>What is True Love?</a:t>
            </a:r>
            <a:endParaRPr lang="en-US" sz="4800" dirty="0"/>
          </a:p>
        </p:txBody>
      </p:sp>
      <p:sp>
        <p:nvSpPr>
          <p:cNvPr id="3" name="Content Placeholder 2"/>
          <p:cNvSpPr>
            <a:spLocks noGrp="1"/>
          </p:cNvSpPr>
          <p:nvPr>
            <p:ph idx="1"/>
          </p:nvPr>
        </p:nvSpPr>
        <p:spPr>
          <a:xfrm>
            <a:off x="1523999" y="1219200"/>
            <a:ext cx="9658121" cy="5867400"/>
          </a:xfrm>
        </p:spPr>
        <p:txBody>
          <a:bodyPr>
            <a:normAutofit/>
          </a:bodyPr>
          <a:lstStyle/>
          <a:p>
            <a:pPr>
              <a:spcAft>
                <a:spcPts val="1200"/>
              </a:spcAft>
            </a:pPr>
            <a:r>
              <a:rPr lang="en-US" sz="3600" b="1" i="1" u="sng" dirty="0"/>
              <a:t>Grace</a:t>
            </a:r>
            <a:r>
              <a:rPr lang="en-US" sz="3600" dirty="0"/>
              <a:t>: love </a:t>
            </a:r>
            <a:r>
              <a:rPr lang="en-US" sz="3600" b="1" dirty="0"/>
              <a:t>without conditions</a:t>
            </a:r>
            <a:r>
              <a:rPr lang="en-US" sz="3600" dirty="0"/>
              <a:t>, ready to understand and forgive</a:t>
            </a:r>
          </a:p>
          <a:p>
            <a:pPr>
              <a:spcAft>
                <a:spcPts val="1200"/>
              </a:spcAft>
            </a:pPr>
            <a:r>
              <a:rPr lang="en-US" sz="3600" b="1" i="1" u="sng" dirty="0"/>
              <a:t>Commitment</a:t>
            </a:r>
            <a:r>
              <a:rPr lang="en-US" sz="3600" dirty="0"/>
              <a:t>: a </a:t>
            </a:r>
            <a:r>
              <a:rPr lang="en-US" sz="3600" b="1" dirty="0"/>
              <a:t>decision</a:t>
            </a:r>
            <a:r>
              <a:rPr lang="en-US" sz="3600" dirty="0"/>
              <a:t> to love, regardless of faults, problems or feelings</a:t>
            </a:r>
          </a:p>
          <a:p>
            <a:pPr>
              <a:spcAft>
                <a:spcPts val="1200"/>
              </a:spcAft>
            </a:pPr>
            <a:r>
              <a:rPr lang="en-US" sz="3600" b="1" i="1" u="sng" dirty="0"/>
              <a:t>Acceptance</a:t>
            </a:r>
            <a:r>
              <a:rPr lang="en-US" sz="3600" dirty="0"/>
              <a:t>: facing troubles and solving them </a:t>
            </a:r>
            <a:r>
              <a:rPr lang="en-US" sz="3600" b="1" dirty="0"/>
              <a:t>together</a:t>
            </a:r>
            <a:r>
              <a:rPr lang="en-US" sz="3600" dirty="0"/>
              <a:t>; working together to achieve maximum potential</a:t>
            </a:r>
          </a:p>
        </p:txBody>
      </p:sp>
    </p:spTree>
    <p:extLst>
      <p:ext uri="{BB962C8B-B14F-4D97-AF65-F5344CB8AC3E}">
        <p14:creationId xmlns:p14="http://schemas.microsoft.com/office/powerpoint/2010/main" val="1561285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9433" y="233976"/>
            <a:ext cx="9962707" cy="976091"/>
          </a:xfrm>
        </p:spPr>
        <p:txBody>
          <a:bodyPr>
            <a:normAutofit fontScale="90000"/>
          </a:bodyPr>
          <a:lstStyle/>
          <a:p>
            <a:r>
              <a:rPr lang="en-US" sz="4400" b="1" u="sng" dirty="0"/>
              <a:t>Lifetime Love Requires “Shared Values”</a:t>
            </a:r>
          </a:p>
        </p:txBody>
      </p:sp>
      <p:sp>
        <p:nvSpPr>
          <p:cNvPr id="4" name="Content Placeholder 3"/>
          <p:cNvSpPr>
            <a:spLocks noGrp="1"/>
          </p:cNvSpPr>
          <p:nvPr>
            <p:ph idx="1"/>
          </p:nvPr>
        </p:nvSpPr>
        <p:spPr>
          <a:xfrm>
            <a:off x="2231189" y="1426866"/>
            <a:ext cx="9324415" cy="4923692"/>
          </a:xfrm>
        </p:spPr>
        <p:txBody>
          <a:bodyPr>
            <a:normAutofit/>
          </a:bodyPr>
          <a:lstStyle/>
          <a:p>
            <a:pPr marL="0" indent="0">
              <a:buNone/>
            </a:pPr>
            <a:r>
              <a:rPr lang="en-US" sz="3200" b="1" dirty="0"/>
              <a:t>Value</a:t>
            </a:r>
            <a:r>
              <a:rPr lang="en-US" sz="3200" dirty="0"/>
              <a:t> = what something is worth (to you)</a:t>
            </a:r>
          </a:p>
          <a:p>
            <a:pPr marL="0" indent="0">
              <a:buNone/>
            </a:pPr>
            <a:r>
              <a:rPr lang="zh-CN" altLang="en-US" sz="3200" b="1" dirty="0">
                <a:latin typeface="KaiTi" panose="02010609060101010101" pitchFamily="49" charset="-122"/>
                <a:ea typeface="KaiTi" panose="02010609060101010101" pitchFamily="49" charset="-122"/>
              </a:rPr>
              <a:t>价值</a:t>
            </a:r>
            <a:r>
              <a:rPr lang="zh-CN" altLang="en-US" sz="3200" dirty="0">
                <a:latin typeface="KaiTi" panose="02010609060101010101" pitchFamily="49" charset="-122"/>
                <a:ea typeface="KaiTi" panose="02010609060101010101" pitchFamily="49" charset="-122"/>
              </a:rPr>
              <a:t>：某个东西（对你来说）值什么</a:t>
            </a:r>
            <a:r>
              <a:rPr lang="zh-CN" altLang="en-US" sz="3200" dirty="0"/>
              <a:t>？</a:t>
            </a:r>
            <a:endParaRPr lang="en-US" altLang="zh-CN" sz="3200" dirty="0"/>
          </a:p>
          <a:p>
            <a:pPr marL="0" indent="0">
              <a:buNone/>
            </a:pPr>
            <a:endParaRPr lang="en-US" sz="3200" dirty="0"/>
          </a:p>
          <a:p>
            <a:pPr marL="0" indent="0">
              <a:buNone/>
            </a:pPr>
            <a:r>
              <a:rPr lang="en-US" sz="3200" b="1" dirty="0"/>
              <a:t>Values</a:t>
            </a:r>
            <a:r>
              <a:rPr lang="en-US" sz="3200" dirty="0"/>
              <a:t> = what is </a:t>
            </a:r>
            <a:r>
              <a:rPr lang="en-US" sz="3200" b="1" dirty="0">
                <a:solidFill>
                  <a:srgbClr val="FF0000"/>
                </a:solidFill>
              </a:rPr>
              <a:t>most important </a:t>
            </a:r>
            <a:r>
              <a:rPr lang="en-US" sz="3200" dirty="0"/>
              <a:t>to you</a:t>
            </a:r>
          </a:p>
          <a:p>
            <a:pPr marL="0" indent="0">
              <a:buNone/>
            </a:pPr>
            <a:r>
              <a:rPr lang="zh-CN" altLang="en-US" sz="3200" b="1" dirty="0">
                <a:latin typeface="KaiTi" panose="02010609060101010101" pitchFamily="49" charset="-122"/>
                <a:ea typeface="KaiTi" panose="02010609060101010101" pitchFamily="49" charset="-122"/>
              </a:rPr>
              <a:t>价值观</a:t>
            </a:r>
            <a:r>
              <a:rPr lang="zh-CN" altLang="en-US" sz="3200" dirty="0">
                <a:latin typeface="KaiTi" panose="02010609060101010101" pitchFamily="49" charset="-122"/>
                <a:ea typeface="KaiTi" panose="02010609060101010101" pitchFamily="49" charset="-122"/>
              </a:rPr>
              <a:t>：对你来说</a:t>
            </a:r>
            <a:r>
              <a:rPr lang="zh-CN" altLang="en-US" sz="3200" b="1" dirty="0">
                <a:solidFill>
                  <a:srgbClr val="FF0000"/>
                </a:solidFill>
                <a:latin typeface="KaiTi" panose="02010609060101010101" pitchFamily="49" charset="-122"/>
                <a:ea typeface="KaiTi" panose="02010609060101010101" pitchFamily="49" charset="-122"/>
              </a:rPr>
              <a:t>最重要</a:t>
            </a:r>
            <a:r>
              <a:rPr lang="zh-CN" altLang="en-US" sz="3200" dirty="0">
                <a:latin typeface="KaiTi" panose="02010609060101010101" pitchFamily="49" charset="-122"/>
                <a:ea typeface="KaiTi" panose="02010609060101010101" pitchFamily="49" charset="-122"/>
              </a:rPr>
              <a:t>的是什么</a:t>
            </a:r>
            <a:r>
              <a:rPr lang="zh-CN" altLang="en-US" sz="3200" dirty="0"/>
              <a:t>？</a:t>
            </a:r>
            <a:endParaRPr lang="en-US" sz="3200" dirty="0"/>
          </a:p>
          <a:p>
            <a:pPr marL="0" indent="0">
              <a:buNone/>
            </a:pPr>
            <a:endParaRPr lang="en-US" sz="3200" dirty="0"/>
          </a:p>
        </p:txBody>
      </p:sp>
    </p:spTree>
    <p:extLst>
      <p:ext uri="{BB962C8B-B14F-4D97-AF65-F5344CB8AC3E}">
        <p14:creationId xmlns:p14="http://schemas.microsoft.com/office/powerpoint/2010/main" val="1724138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wipe(left)">
                                      <p:cBhvr>
                                        <p:cTn id="11" dur="500"/>
                                        <p:tgtEl>
                                          <p:spTgt spid="4">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wipe(left)">
                                      <p:cBhvr>
                                        <p:cTn id="16" dur="500"/>
                                        <p:tgtEl>
                                          <p:spTgt spid="4">
                                            <p:txEl>
                                              <p:pRg st="3" end="3"/>
                                            </p:txEl>
                                          </p:spTgt>
                                        </p:tgtEl>
                                      </p:cBhvr>
                                    </p:animEffect>
                                  </p:childTnLst>
                                </p:cTn>
                              </p:par>
                            </p:childTnLst>
                          </p:cTn>
                        </p:par>
                        <p:par>
                          <p:cTn id="17" fill="hold">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4">
                                            <p:txEl>
                                              <p:pRg st="4" end="4"/>
                                            </p:txEl>
                                          </p:spTgt>
                                        </p:tgtEl>
                                        <p:attrNameLst>
                                          <p:attrName>style.visibility</p:attrName>
                                        </p:attrNameLst>
                                      </p:cBhvr>
                                      <p:to>
                                        <p:strVal val="visible"/>
                                      </p:to>
                                    </p:set>
                                    <p:animEffect transition="in" filter="wipe(left)">
                                      <p:cBhvr>
                                        <p:cTn id="2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0119" y="-30480"/>
            <a:ext cx="8229600" cy="1143000"/>
          </a:xfrm>
        </p:spPr>
        <p:txBody>
          <a:bodyPr>
            <a:normAutofit/>
          </a:bodyPr>
          <a:lstStyle/>
          <a:p>
            <a:pPr algn="ctr"/>
            <a:r>
              <a:rPr lang="en-US" sz="4800" b="1" u="sng" dirty="0"/>
              <a:t>Chopsticks and Rice Bowls</a:t>
            </a:r>
          </a:p>
        </p:txBody>
      </p:sp>
      <p:sp>
        <p:nvSpPr>
          <p:cNvPr id="4" name="TextBox 3"/>
          <p:cNvSpPr txBox="1"/>
          <p:nvPr/>
        </p:nvSpPr>
        <p:spPr>
          <a:xfrm>
            <a:off x="1626783" y="5034458"/>
            <a:ext cx="4062741" cy="1384995"/>
          </a:xfrm>
          <a:prstGeom prst="rect">
            <a:avLst/>
          </a:prstGeom>
          <a:noFill/>
        </p:spPr>
        <p:txBody>
          <a:bodyPr wrap="square" rtlCol="0">
            <a:spAutoFit/>
          </a:bodyPr>
          <a:lstStyle/>
          <a:p>
            <a:pPr algn="ctr"/>
            <a:r>
              <a:rPr lang="en-US" sz="2800" dirty="0"/>
              <a:t>If your partner shares your values, you will grow closer over time.</a:t>
            </a:r>
            <a:endParaRPr lang="en-US" sz="2400" dirty="0"/>
          </a:p>
        </p:txBody>
      </p:sp>
      <p:pic>
        <p:nvPicPr>
          <p:cNvPr id="1026" name="Picture 2" descr="https://gallery.mailchimp.com/cedefe79585a234f3875a6feb/images/42bfeb62-eb70-4512-b078-cd968e221ae1.jpg"/>
          <p:cNvPicPr>
            <a:picLocks noChangeAspect="1" noChangeArrowheads="1"/>
          </p:cNvPicPr>
          <p:nvPr/>
        </p:nvPicPr>
        <p:blipFill>
          <a:blip r:link="rId2">
            <a:extLst>
              <a:ext uri="{28A0092B-C50C-407E-A947-70E740481C1C}">
                <a14:useLocalDpi xmlns:a14="http://schemas.microsoft.com/office/drawing/2010/main" val="0"/>
              </a:ext>
            </a:extLst>
          </a:blip>
          <a:srcRect/>
          <a:stretch>
            <a:fillRect/>
          </a:stretch>
        </p:blipFill>
        <p:spPr bwMode="auto">
          <a:xfrm>
            <a:off x="1931573" y="1112520"/>
            <a:ext cx="3447680" cy="3800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3" descr="https://gallery.mailchimp.com/cedefe79585a234f3875a6feb/images/69bf5652-0316-42ea-91c5-536fea9c2823.jpg"/>
          <p:cNvPicPr>
            <a:picLocks noChangeAspect="1" noChangeArrowheads="1"/>
          </p:cNvPicPr>
          <p:nvPr/>
        </p:nvPicPr>
        <p:blipFill>
          <a:blip r:link="rId3">
            <a:extLst>
              <a:ext uri="{28A0092B-C50C-407E-A947-70E740481C1C}">
                <a14:useLocalDpi xmlns:a14="http://schemas.microsoft.com/office/drawing/2010/main" val="0"/>
              </a:ext>
            </a:extLst>
          </a:blip>
          <a:srcRect/>
          <a:stretch>
            <a:fillRect/>
          </a:stretch>
        </p:blipFill>
        <p:spPr bwMode="auto">
          <a:xfrm>
            <a:off x="6593411" y="1112520"/>
            <a:ext cx="3300247" cy="3800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6120443" y="5034458"/>
            <a:ext cx="4238542" cy="1384995"/>
          </a:xfrm>
          <a:prstGeom prst="rect">
            <a:avLst/>
          </a:prstGeom>
          <a:noFill/>
        </p:spPr>
        <p:txBody>
          <a:bodyPr wrap="square" rtlCol="0">
            <a:spAutoFit/>
          </a:bodyPr>
          <a:lstStyle/>
          <a:p>
            <a:pPr algn="ctr"/>
            <a:r>
              <a:rPr lang="en-US" sz="2800" dirty="0"/>
              <a:t>If your partner has different values, you will grow further apart.</a:t>
            </a:r>
            <a:endParaRPr lang="en-US" sz="2400" dirty="0"/>
          </a:p>
        </p:txBody>
      </p:sp>
    </p:spTree>
    <p:extLst>
      <p:ext uri="{BB962C8B-B14F-4D97-AF65-F5344CB8AC3E}">
        <p14:creationId xmlns:p14="http://schemas.microsoft.com/office/powerpoint/2010/main" val="3636413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818753" y="111111"/>
            <a:ext cx="8430566" cy="1322457"/>
          </a:xfrm>
        </p:spPr>
        <p:txBody>
          <a:bodyPr>
            <a:noAutofit/>
          </a:bodyPr>
          <a:lstStyle/>
          <a:p>
            <a:r>
              <a:rPr lang="en-US" altLang="en-US" sz="4000" b="1" u="sng" dirty="0"/>
              <a:t>Which is more important to you?</a:t>
            </a:r>
            <a:br>
              <a:rPr lang="en-US" altLang="en-US" sz="4000" b="1" u="sng" dirty="0"/>
            </a:br>
            <a:r>
              <a:rPr lang="zh-CN" altLang="en-US" sz="4000" b="1" u="sng" dirty="0">
                <a:latin typeface="KaiTi" panose="02010609060101010101" pitchFamily="49" charset="-122"/>
                <a:ea typeface="KaiTi" panose="02010609060101010101" pitchFamily="49" charset="-122"/>
              </a:rPr>
              <a:t>哪一个对你来说更重要</a:t>
            </a:r>
            <a:br>
              <a:rPr lang="en-US" altLang="en-US" sz="4000" b="1" u="sng" dirty="0"/>
            </a:br>
            <a:endParaRPr lang="en-US" altLang="en-US" sz="2800" b="1" u="sng" dirty="0"/>
          </a:p>
        </p:txBody>
      </p:sp>
      <p:sp>
        <p:nvSpPr>
          <p:cNvPr id="4" name="TextBox 3"/>
          <p:cNvSpPr txBox="1"/>
          <p:nvPr/>
        </p:nvSpPr>
        <p:spPr>
          <a:xfrm>
            <a:off x="2286000" y="1524000"/>
            <a:ext cx="2895600" cy="1077218"/>
          </a:xfrm>
          <a:prstGeom prst="rect">
            <a:avLst/>
          </a:prstGeom>
          <a:noFill/>
        </p:spPr>
        <p:txBody>
          <a:bodyPr wrap="square" rtlCol="0">
            <a:spAutoFit/>
          </a:bodyPr>
          <a:lstStyle/>
          <a:p>
            <a:pPr algn="ctr"/>
            <a:r>
              <a:rPr lang="en-US" sz="3200" dirty="0"/>
              <a:t>Honesty</a:t>
            </a:r>
          </a:p>
          <a:p>
            <a:pPr algn="ctr"/>
            <a:r>
              <a:rPr lang="zh-CN" altLang="en-US" sz="3200" dirty="0">
                <a:solidFill>
                  <a:schemeClr val="tx1">
                    <a:lumMod val="75000"/>
                    <a:lumOff val="25000"/>
                  </a:schemeClr>
                </a:solidFill>
                <a:latin typeface="KaiTi" panose="02010609060101010101" pitchFamily="49" charset="-122"/>
                <a:ea typeface="KaiTi" panose="02010609060101010101" pitchFamily="49" charset="-122"/>
              </a:rPr>
              <a:t>真诚</a:t>
            </a:r>
            <a:endParaRPr lang="en-US" sz="3200" dirty="0">
              <a:solidFill>
                <a:schemeClr val="tx1">
                  <a:lumMod val="75000"/>
                  <a:lumOff val="25000"/>
                </a:schemeClr>
              </a:solidFill>
              <a:latin typeface="KaiTi" panose="02010609060101010101" pitchFamily="49" charset="-122"/>
              <a:ea typeface="KaiTi" panose="02010609060101010101" pitchFamily="49" charset="-122"/>
            </a:endParaRPr>
          </a:p>
        </p:txBody>
      </p:sp>
      <p:sp>
        <p:nvSpPr>
          <p:cNvPr id="8" name="TextBox 7"/>
          <p:cNvSpPr txBox="1"/>
          <p:nvPr/>
        </p:nvSpPr>
        <p:spPr>
          <a:xfrm>
            <a:off x="6904893" y="1524000"/>
            <a:ext cx="2895600" cy="1077218"/>
          </a:xfrm>
          <a:prstGeom prst="rect">
            <a:avLst/>
          </a:prstGeom>
          <a:noFill/>
        </p:spPr>
        <p:txBody>
          <a:bodyPr wrap="square" rtlCol="0">
            <a:spAutoFit/>
          </a:bodyPr>
          <a:lstStyle/>
          <a:p>
            <a:pPr algn="ctr"/>
            <a:r>
              <a:rPr lang="en-US" sz="3200" dirty="0"/>
              <a:t>Harmony</a:t>
            </a:r>
          </a:p>
          <a:p>
            <a:pPr algn="ctr"/>
            <a:r>
              <a:rPr lang="zh-CN" altLang="en-US" sz="3200" dirty="0">
                <a:solidFill>
                  <a:schemeClr val="tx1">
                    <a:lumMod val="75000"/>
                    <a:lumOff val="25000"/>
                  </a:schemeClr>
                </a:solidFill>
                <a:latin typeface="KaiTi" panose="02010609060101010101" pitchFamily="49" charset="-122"/>
                <a:ea typeface="KaiTi" panose="02010609060101010101" pitchFamily="49" charset="-122"/>
              </a:rPr>
              <a:t>和谐</a:t>
            </a:r>
            <a:endParaRPr lang="en-US" sz="3200" dirty="0">
              <a:solidFill>
                <a:schemeClr val="tx1">
                  <a:lumMod val="75000"/>
                  <a:lumOff val="25000"/>
                </a:schemeClr>
              </a:solidFill>
              <a:latin typeface="KaiTi" panose="02010609060101010101" pitchFamily="49" charset="-122"/>
              <a:ea typeface="KaiTi" panose="02010609060101010101" pitchFamily="49" charset="-122"/>
            </a:endParaRPr>
          </a:p>
        </p:txBody>
      </p:sp>
      <p:sp>
        <p:nvSpPr>
          <p:cNvPr id="9" name="TextBox 8"/>
          <p:cNvSpPr txBox="1"/>
          <p:nvPr/>
        </p:nvSpPr>
        <p:spPr>
          <a:xfrm>
            <a:off x="2133600" y="2615201"/>
            <a:ext cx="3200400" cy="1077218"/>
          </a:xfrm>
          <a:prstGeom prst="rect">
            <a:avLst/>
          </a:prstGeom>
          <a:noFill/>
        </p:spPr>
        <p:txBody>
          <a:bodyPr wrap="square" rtlCol="0">
            <a:spAutoFit/>
          </a:bodyPr>
          <a:lstStyle/>
          <a:p>
            <a:pPr algn="ctr"/>
            <a:r>
              <a:rPr lang="en-US" sz="3200" dirty="0"/>
              <a:t>Independent</a:t>
            </a:r>
          </a:p>
          <a:p>
            <a:pPr algn="ctr"/>
            <a:r>
              <a:rPr lang="zh-CN" altLang="en-US" sz="3200" dirty="0">
                <a:solidFill>
                  <a:schemeClr val="tx1">
                    <a:lumMod val="75000"/>
                    <a:lumOff val="25000"/>
                  </a:schemeClr>
                </a:solidFill>
                <a:latin typeface="KaiTi" panose="02010609060101010101" pitchFamily="49" charset="-122"/>
                <a:ea typeface="KaiTi" panose="02010609060101010101" pitchFamily="49" charset="-122"/>
              </a:rPr>
              <a:t>独立</a:t>
            </a:r>
            <a:endParaRPr lang="en-US" sz="3200" dirty="0">
              <a:solidFill>
                <a:schemeClr val="tx1">
                  <a:lumMod val="75000"/>
                  <a:lumOff val="25000"/>
                </a:schemeClr>
              </a:solidFill>
              <a:latin typeface="KaiTi" panose="02010609060101010101" pitchFamily="49" charset="-122"/>
              <a:ea typeface="KaiTi" panose="02010609060101010101" pitchFamily="49" charset="-122"/>
            </a:endParaRPr>
          </a:p>
        </p:txBody>
      </p:sp>
      <p:sp>
        <p:nvSpPr>
          <p:cNvPr id="10" name="TextBox 9"/>
          <p:cNvSpPr txBox="1"/>
          <p:nvPr/>
        </p:nvSpPr>
        <p:spPr>
          <a:xfrm>
            <a:off x="6219093" y="2620501"/>
            <a:ext cx="4267200" cy="1077218"/>
          </a:xfrm>
          <a:prstGeom prst="rect">
            <a:avLst/>
          </a:prstGeom>
          <a:noFill/>
        </p:spPr>
        <p:txBody>
          <a:bodyPr wrap="square" rtlCol="0">
            <a:spAutoFit/>
          </a:bodyPr>
          <a:lstStyle/>
          <a:p>
            <a:pPr algn="ctr"/>
            <a:r>
              <a:rPr lang="en-US" sz="3200" dirty="0"/>
              <a:t>Interdependent</a:t>
            </a:r>
          </a:p>
          <a:p>
            <a:pPr algn="ctr"/>
            <a:r>
              <a:rPr lang="zh-CN" altLang="en-US" sz="3200" dirty="0">
                <a:solidFill>
                  <a:schemeClr val="tx1">
                    <a:lumMod val="75000"/>
                    <a:lumOff val="25000"/>
                  </a:schemeClr>
                </a:solidFill>
                <a:latin typeface="KaiTi" panose="02010609060101010101" pitchFamily="49" charset="-122"/>
                <a:ea typeface="KaiTi" panose="02010609060101010101" pitchFamily="49" charset="-122"/>
              </a:rPr>
              <a:t>互助</a:t>
            </a:r>
            <a:endParaRPr lang="en-US" sz="3200" dirty="0">
              <a:solidFill>
                <a:schemeClr val="tx1">
                  <a:lumMod val="75000"/>
                  <a:lumOff val="25000"/>
                </a:schemeClr>
              </a:solidFill>
              <a:latin typeface="KaiTi" panose="02010609060101010101" pitchFamily="49" charset="-122"/>
              <a:ea typeface="KaiTi" panose="02010609060101010101" pitchFamily="49" charset="-122"/>
            </a:endParaRPr>
          </a:p>
        </p:txBody>
      </p:sp>
      <p:sp>
        <p:nvSpPr>
          <p:cNvPr id="11" name="TextBox 10"/>
          <p:cNvSpPr txBox="1"/>
          <p:nvPr/>
        </p:nvSpPr>
        <p:spPr>
          <a:xfrm>
            <a:off x="2303585" y="3815409"/>
            <a:ext cx="2895600" cy="1077218"/>
          </a:xfrm>
          <a:prstGeom prst="rect">
            <a:avLst/>
          </a:prstGeom>
          <a:noFill/>
        </p:spPr>
        <p:txBody>
          <a:bodyPr wrap="square" rtlCol="0">
            <a:spAutoFit/>
          </a:bodyPr>
          <a:lstStyle/>
          <a:p>
            <a:pPr algn="ctr"/>
            <a:r>
              <a:rPr lang="en-US" sz="3200" dirty="0"/>
              <a:t>Planning</a:t>
            </a:r>
          </a:p>
          <a:p>
            <a:pPr algn="ctr"/>
            <a:r>
              <a:rPr lang="zh-CN" altLang="en-US" sz="3200" dirty="0">
                <a:solidFill>
                  <a:schemeClr val="tx1">
                    <a:lumMod val="75000"/>
                    <a:lumOff val="25000"/>
                  </a:schemeClr>
                </a:solidFill>
                <a:latin typeface="KaiTi" panose="02010609060101010101" pitchFamily="49" charset="-122"/>
                <a:ea typeface="KaiTi" panose="02010609060101010101" pitchFamily="49" charset="-122"/>
              </a:rPr>
              <a:t>计划</a:t>
            </a:r>
            <a:endParaRPr lang="en-US" sz="3200" dirty="0">
              <a:solidFill>
                <a:schemeClr val="tx1">
                  <a:lumMod val="75000"/>
                  <a:lumOff val="25000"/>
                </a:schemeClr>
              </a:solidFill>
              <a:latin typeface="KaiTi" panose="02010609060101010101" pitchFamily="49" charset="-122"/>
              <a:ea typeface="KaiTi" panose="02010609060101010101" pitchFamily="49" charset="-122"/>
            </a:endParaRPr>
          </a:p>
        </p:txBody>
      </p:sp>
      <p:sp>
        <p:nvSpPr>
          <p:cNvPr id="12" name="TextBox 11"/>
          <p:cNvSpPr txBox="1"/>
          <p:nvPr/>
        </p:nvSpPr>
        <p:spPr>
          <a:xfrm>
            <a:off x="6904893" y="3871070"/>
            <a:ext cx="2895600" cy="1077218"/>
          </a:xfrm>
          <a:prstGeom prst="rect">
            <a:avLst/>
          </a:prstGeom>
          <a:noFill/>
        </p:spPr>
        <p:txBody>
          <a:bodyPr wrap="square" rtlCol="0">
            <a:spAutoFit/>
          </a:bodyPr>
          <a:lstStyle/>
          <a:p>
            <a:pPr algn="ctr"/>
            <a:r>
              <a:rPr lang="en-US" sz="3200" dirty="0"/>
              <a:t>Flexibility</a:t>
            </a:r>
          </a:p>
          <a:p>
            <a:pPr algn="ctr"/>
            <a:r>
              <a:rPr lang="zh-CN" altLang="en-US" sz="3200" dirty="0">
                <a:solidFill>
                  <a:schemeClr val="tx1">
                    <a:lumMod val="75000"/>
                    <a:lumOff val="25000"/>
                  </a:schemeClr>
                </a:solidFill>
                <a:latin typeface="KaiTi" panose="02010609060101010101" pitchFamily="49" charset="-122"/>
                <a:ea typeface="KaiTi" panose="02010609060101010101" pitchFamily="49" charset="-122"/>
              </a:rPr>
              <a:t>灵活</a:t>
            </a:r>
            <a:endParaRPr lang="en-US" sz="3200" dirty="0">
              <a:solidFill>
                <a:schemeClr val="tx1">
                  <a:lumMod val="75000"/>
                  <a:lumOff val="25000"/>
                </a:schemeClr>
              </a:solidFill>
              <a:latin typeface="KaiTi" panose="02010609060101010101" pitchFamily="49" charset="-122"/>
              <a:ea typeface="KaiTi" panose="02010609060101010101" pitchFamily="49" charset="-122"/>
            </a:endParaRPr>
          </a:p>
        </p:txBody>
      </p:sp>
      <p:sp>
        <p:nvSpPr>
          <p:cNvPr id="14" name="TextBox 12"/>
          <p:cNvSpPr txBox="1"/>
          <p:nvPr/>
        </p:nvSpPr>
        <p:spPr>
          <a:xfrm>
            <a:off x="1567543" y="5274488"/>
            <a:ext cx="9435401" cy="1200329"/>
          </a:xfrm>
          <a:prstGeom prst="rect">
            <a:avLst/>
          </a:prstGeom>
          <a:noFill/>
        </p:spPr>
        <p:txBody>
          <a:bodyPr wrap="square" rtlCol="0">
            <a:spAutoFit/>
          </a:bodyPr>
          <a:lstStyle/>
          <a:p>
            <a:r>
              <a:rPr lang="en-US" sz="3600" dirty="0"/>
              <a:t>How do our values affect our behavior?</a:t>
            </a:r>
          </a:p>
          <a:p>
            <a:r>
              <a:rPr lang="zh-CN" altLang="en-US" sz="3200" dirty="0">
                <a:solidFill>
                  <a:schemeClr val="tx1">
                    <a:lumMod val="75000"/>
                    <a:lumOff val="25000"/>
                  </a:schemeClr>
                </a:solidFill>
                <a:latin typeface="KaiTi" panose="02010609060101010101" pitchFamily="49" charset="-122"/>
                <a:ea typeface="KaiTi" panose="02010609060101010101" pitchFamily="49" charset="-122"/>
              </a:rPr>
              <a:t>这些价值如何影响到你的行为</a:t>
            </a:r>
            <a:r>
              <a:rPr lang="zh-CN" altLang="en-US" sz="3600" dirty="0"/>
              <a:t>？</a:t>
            </a:r>
            <a:endParaRPr lang="en-US" sz="3600" dirty="0"/>
          </a:p>
        </p:txBody>
      </p:sp>
    </p:spTree>
    <p:extLst>
      <p:ext uri="{BB962C8B-B14F-4D97-AF65-F5344CB8AC3E}">
        <p14:creationId xmlns:p14="http://schemas.microsoft.com/office/powerpoint/2010/main" val="1017203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down)">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down)">
                                      <p:cBhvr>
                                        <p:cTn id="15" dur="500"/>
                                        <p:tgtEl>
                                          <p:spTgt spid="9"/>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wipe(down)">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down)">
                                      <p:cBhvr>
                                        <p:cTn id="23" dur="500"/>
                                        <p:tgtEl>
                                          <p:spTgt spid="11"/>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wipe(down)">
                                      <p:cBhvr>
                                        <p:cTn id="26" dur="5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wipe(left)">
                                      <p:cBhvr>
                                        <p:cTn id="3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9" grpId="0"/>
      <p:bldP spid="10" grpId="0"/>
      <p:bldP spid="11" grpId="0"/>
      <p:bldP spid="12"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38815" y="192031"/>
            <a:ext cx="9988897" cy="822853"/>
          </a:xfrm>
        </p:spPr>
        <p:txBody>
          <a:bodyPr>
            <a:normAutofit/>
          </a:bodyPr>
          <a:lstStyle/>
          <a:p>
            <a:r>
              <a:rPr lang="en-US" b="1" u="sng" dirty="0"/>
              <a:t>Some “Instrumental” Values</a:t>
            </a:r>
            <a:r>
              <a:rPr lang="en-US" dirty="0"/>
              <a:t> (how we live)</a:t>
            </a:r>
          </a:p>
        </p:txBody>
      </p:sp>
      <p:sp>
        <p:nvSpPr>
          <p:cNvPr id="5" name="Content Placeholder 4"/>
          <p:cNvSpPr>
            <a:spLocks noGrp="1"/>
          </p:cNvSpPr>
          <p:nvPr>
            <p:ph idx="1"/>
          </p:nvPr>
        </p:nvSpPr>
        <p:spPr>
          <a:xfrm>
            <a:off x="1738815" y="974689"/>
            <a:ext cx="9544733" cy="4662434"/>
          </a:xfrm>
        </p:spPr>
        <p:txBody>
          <a:bodyPr numCol="2">
            <a:noAutofit/>
          </a:bodyPr>
          <a:lstStyle/>
          <a:p>
            <a:pPr>
              <a:buFont typeface="+mj-lt"/>
              <a:buAutoNum type="arabicPeriod"/>
            </a:pPr>
            <a:r>
              <a:rPr lang="en-US" sz="1800" dirty="0"/>
              <a:t>Ambitious (Hard-working, aspiring)</a:t>
            </a:r>
          </a:p>
          <a:p>
            <a:pPr>
              <a:buFont typeface="+mj-lt"/>
              <a:buAutoNum type="arabicPeriod"/>
            </a:pPr>
            <a:r>
              <a:rPr lang="en-US" sz="1800" dirty="0"/>
              <a:t>Broadminded (Open-minded)</a:t>
            </a:r>
          </a:p>
          <a:p>
            <a:pPr>
              <a:buFont typeface="+mj-lt"/>
              <a:buAutoNum type="arabicPeriod"/>
            </a:pPr>
            <a:r>
              <a:rPr lang="en-US" sz="1800" dirty="0"/>
              <a:t>Capable (Competent, effective)</a:t>
            </a:r>
          </a:p>
          <a:p>
            <a:pPr>
              <a:buFont typeface="+mj-lt"/>
              <a:buAutoNum type="arabicPeriod"/>
            </a:pPr>
            <a:r>
              <a:rPr lang="en-US" sz="1800" dirty="0"/>
              <a:t>Cheerful (Lighthearted, joyful)</a:t>
            </a:r>
          </a:p>
          <a:p>
            <a:pPr>
              <a:buFont typeface="+mj-lt"/>
              <a:buAutoNum type="arabicPeriod"/>
            </a:pPr>
            <a:r>
              <a:rPr lang="en-US" sz="1800" dirty="0"/>
              <a:t>Clean (Neat, tidy)</a:t>
            </a:r>
          </a:p>
          <a:p>
            <a:pPr>
              <a:buFont typeface="+mj-lt"/>
              <a:buAutoNum type="arabicPeriod"/>
            </a:pPr>
            <a:r>
              <a:rPr lang="en-US" sz="1800" dirty="0"/>
              <a:t>Courageous (Standing up for your beliefs)</a:t>
            </a:r>
          </a:p>
          <a:p>
            <a:pPr>
              <a:buFont typeface="+mj-lt"/>
              <a:buAutoNum type="arabicPeriod"/>
            </a:pPr>
            <a:r>
              <a:rPr lang="en-US" sz="1800" dirty="0"/>
              <a:t>Forgiving (Willing to pardon others)</a:t>
            </a:r>
          </a:p>
          <a:p>
            <a:pPr>
              <a:buFont typeface="+mj-lt"/>
              <a:buAutoNum type="arabicPeriod"/>
            </a:pPr>
            <a:r>
              <a:rPr lang="en-US" sz="1800" dirty="0"/>
              <a:t>Helpful (Working for the welfare of others)</a:t>
            </a:r>
          </a:p>
          <a:p>
            <a:pPr>
              <a:buFont typeface="+mj-lt"/>
              <a:buAutoNum type="arabicPeriod"/>
            </a:pPr>
            <a:r>
              <a:rPr lang="en-US" sz="1800" dirty="0"/>
              <a:t>Honest (Sincere, truthful)</a:t>
            </a:r>
          </a:p>
          <a:p>
            <a:pPr>
              <a:buFont typeface="+mj-lt"/>
              <a:buAutoNum type="arabicPeriod"/>
            </a:pPr>
            <a:r>
              <a:rPr lang="en-US" sz="1800" dirty="0"/>
              <a:t>Imaginative (Daring, creative)</a:t>
            </a:r>
          </a:p>
          <a:p>
            <a:pPr>
              <a:buFont typeface="+mj-lt"/>
              <a:buAutoNum type="arabicPeriod"/>
            </a:pPr>
            <a:r>
              <a:rPr lang="en-US" sz="1800" dirty="0"/>
              <a:t>Independent (Self-reliant, self-sufficient)</a:t>
            </a:r>
          </a:p>
          <a:p>
            <a:pPr>
              <a:buFont typeface="+mj-lt"/>
              <a:buAutoNum type="arabicPeriod"/>
            </a:pPr>
            <a:r>
              <a:rPr lang="en-US" sz="1800" dirty="0"/>
              <a:t>Intellectual (Intelligent, reflective)</a:t>
            </a:r>
          </a:p>
          <a:p>
            <a:pPr>
              <a:buFont typeface="+mj-lt"/>
              <a:buAutoNum type="arabicPeriod"/>
            </a:pPr>
            <a:r>
              <a:rPr lang="en-US" sz="1800" dirty="0"/>
              <a:t>Logical (Consistent, rational)</a:t>
            </a:r>
          </a:p>
          <a:p>
            <a:pPr>
              <a:buFont typeface="+mj-lt"/>
              <a:buAutoNum type="arabicPeriod"/>
            </a:pPr>
            <a:r>
              <a:rPr lang="en-US" sz="1800" dirty="0"/>
              <a:t>Loving (Affectionate, tender)</a:t>
            </a:r>
          </a:p>
          <a:p>
            <a:pPr>
              <a:buFont typeface="+mj-lt"/>
              <a:buAutoNum type="arabicPeriod"/>
            </a:pPr>
            <a:r>
              <a:rPr lang="en-US" sz="1800" dirty="0"/>
              <a:t>Obedient (Dutiful, respectful)</a:t>
            </a:r>
          </a:p>
          <a:p>
            <a:pPr>
              <a:buFont typeface="+mj-lt"/>
              <a:buAutoNum type="arabicPeriod"/>
            </a:pPr>
            <a:r>
              <a:rPr lang="en-US" sz="1800" dirty="0"/>
              <a:t>Polite (Courteous, well-mannered)</a:t>
            </a:r>
          </a:p>
          <a:p>
            <a:pPr>
              <a:buFont typeface="+mj-lt"/>
              <a:buAutoNum type="arabicPeriod"/>
            </a:pPr>
            <a:r>
              <a:rPr lang="en-US" sz="1800" dirty="0"/>
              <a:t>Responsible (Dependable, reliable)</a:t>
            </a:r>
          </a:p>
          <a:p>
            <a:pPr>
              <a:buFont typeface="+mj-lt"/>
              <a:buAutoNum type="arabicPeriod"/>
            </a:pPr>
            <a:r>
              <a:rPr lang="en-US" sz="1800" dirty="0"/>
              <a:t>Self-controlled (Restrained, self-discipline, long-term view)</a:t>
            </a:r>
          </a:p>
          <a:p>
            <a:pPr>
              <a:buFont typeface="+mj-lt"/>
              <a:buAutoNum type="arabicPeriod"/>
            </a:pPr>
            <a:r>
              <a:rPr lang="en-US" sz="1800" dirty="0"/>
              <a:t>Security (Savings, risk avoidance)</a:t>
            </a:r>
          </a:p>
          <a:p>
            <a:pPr>
              <a:buFont typeface="+mj-lt"/>
              <a:buAutoNum type="arabicPeriod"/>
            </a:pPr>
            <a:r>
              <a:rPr lang="en-US" sz="1800" dirty="0"/>
              <a:t>___________________________________</a:t>
            </a:r>
          </a:p>
        </p:txBody>
      </p:sp>
      <p:sp>
        <p:nvSpPr>
          <p:cNvPr id="7" name="TextBox 6"/>
          <p:cNvSpPr txBox="1"/>
          <p:nvPr/>
        </p:nvSpPr>
        <p:spPr>
          <a:xfrm>
            <a:off x="1904387" y="5853399"/>
            <a:ext cx="9379161" cy="707886"/>
          </a:xfrm>
          <a:prstGeom prst="rect">
            <a:avLst/>
          </a:prstGeom>
          <a:noFill/>
        </p:spPr>
        <p:txBody>
          <a:bodyPr wrap="square" rtlCol="0">
            <a:spAutoFit/>
          </a:bodyPr>
          <a:lstStyle/>
          <a:p>
            <a:r>
              <a:rPr lang="en-US" sz="2000" b="1" dirty="0"/>
              <a:t>Choose 5</a:t>
            </a:r>
            <a:r>
              <a:rPr lang="en-US" sz="2000" dirty="0"/>
              <a:t> that describe </a:t>
            </a:r>
            <a:r>
              <a:rPr lang="en-US" sz="2000" b="1" dirty="0"/>
              <a:t>how you would like to live </a:t>
            </a:r>
            <a:r>
              <a:rPr lang="en-US" sz="2000" i="1" u="sng" dirty="0"/>
              <a:t>AND</a:t>
            </a:r>
            <a:r>
              <a:rPr lang="en-US" sz="2000" dirty="0"/>
              <a:t> </a:t>
            </a:r>
            <a:r>
              <a:rPr lang="en-US" sz="2000" b="1" dirty="0"/>
              <a:t>5 you think will be important in your spouse</a:t>
            </a:r>
            <a:r>
              <a:rPr lang="en-US" sz="2000" dirty="0"/>
              <a:t>.  Then share and compare with your partner.</a:t>
            </a:r>
          </a:p>
        </p:txBody>
      </p:sp>
    </p:spTree>
    <p:extLst>
      <p:ext uri="{BB962C8B-B14F-4D97-AF65-F5344CB8AC3E}">
        <p14:creationId xmlns:p14="http://schemas.microsoft.com/office/powerpoint/2010/main" val="597548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65AB1-2937-9EFB-7F11-528C75990E0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B49908E-8000-EC43-607D-2BAABA6C6894}"/>
              </a:ext>
            </a:extLst>
          </p:cNvPr>
          <p:cNvSpPr>
            <a:spLocks noGrp="1"/>
          </p:cNvSpPr>
          <p:nvPr>
            <p:ph type="title"/>
          </p:nvPr>
        </p:nvSpPr>
        <p:spPr>
          <a:xfrm>
            <a:off x="1738815" y="192031"/>
            <a:ext cx="9988897" cy="822853"/>
          </a:xfrm>
        </p:spPr>
        <p:txBody>
          <a:bodyPr>
            <a:normAutofit/>
          </a:bodyPr>
          <a:lstStyle/>
          <a:p>
            <a:r>
              <a:rPr lang="en-US" b="1" u="sng" dirty="0"/>
              <a:t>Some “Instrumental” Values</a:t>
            </a:r>
            <a:r>
              <a:rPr lang="en-US" dirty="0"/>
              <a:t> (how we live)</a:t>
            </a:r>
          </a:p>
        </p:txBody>
      </p:sp>
      <p:sp>
        <p:nvSpPr>
          <p:cNvPr id="5" name="Content Placeholder 4">
            <a:extLst>
              <a:ext uri="{FF2B5EF4-FFF2-40B4-BE49-F238E27FC236}">
                <a16:creationId xmlns:a16="http://schemas.microsoft.com/office/drawing/2014/main" id="{89B11468-E203-0555-E8FB-0D34F82E179A}"/>
              </a:ext>
            </a:extLst>
          </p:cNvPr>
          <p:cNvSpPr>
            <a:spLocks noGrp="1"/>
          </p:cNvSpPr>
          <p:nvPr>
            <p:ph idx="1"/>
          </p:nvPr>
        </p:nvSpPr>
        <p:spPr>
          <a:xfrm>
            <a:off x="1738815" y="974689"/>
            <a:ext cx="10126351" cy="4878710"/>
          </a:xfrm>
        </p:spPr>
        <p:txBody>
          <a:bodyPr numCol="2">
            <a:noAutofit/>
          </a:bodyPr>
          <a:lstStyle/>
          <a:p>
            <a:pPr marL="457200" indent="-457200">
              <a:buFont typeface="+mj-lt"/>
              <a:buAutoNum type="arabicPeriod"/>
            </a:pPr>
            <a:r>
              <a:rPr lang="zh-CN" altLang="en-US" dirty="0"/>
              <a:t>雄心勃勃（辛勤工作、奋发向上）</a:t>
            </a:r>
            <a:endParaRPr lang="en-US" dirty="0"/>
          </a:p>
          <a:p>
            <a:pPr marL="457200" indent="-457200">
              <a:buFont typeface="+mj-lt"/>
              <a:buAutoNum type="arabicPeriod"/>
            </a:pPr>
            <a:r>
              <a:rPr lang="zh-CN" altLang="en-US" dirty="0"/>
              <a:t>心胸开阔（开放）</a:t>
            </a:r>
            <a:endParaRPr lang="en-US" dirty="0"/>
          </a:p>
          <a:p>
            <a:pPr marL="457200" indent="-457200">
              <a:buFont typeface="+mj-lt"/>
              <a:buAutoNum type="arabicPeriod"/>
            </a:pPr>
            <a:r>
              <a:rPr lang="zh-CN" altLang="en-US" dirty="0"/>
              <a:t>能干（有能力、有效率）</a:t>
            </a:r>
            <a:endParaRPr lang="en-US" dirty="0"/>
          </a:p>
          <a:p>
            <a:pPr marL="457200" indent="-457200">
              <a:buFont typeface="+mj-lt"/>
              <a:buAutoNum type="arabicPeriod"/>
            </a:pPr>
            <a:r>
              <a:rPr lang="zh-CN" altLang="en-US" dirty="0"/>
              <a:t>欢乐（轻松愉快）</a:t>
            </a:r>
            <a:endParaRPr lang="en-US" dirty="0"/>
          </a:p>
          <a:p>
            <a:pPr marL="457200" indent="-457200">
              <a:buFont typeface="+mj-lt"/>
              <a:buAutoNum type="arabicPeriod"/>
            </a:pPr>
            <a:r>
              <a:rPr lang="zh-CN" altLang="en-US" dirty="0"/>
              <a:t>清洁（卫生、整洁）</a:t>
            </a:r>
            <a:endParaRPr lang="en-US" dirty="0"/>
          </a:p>
          <a:p>
            <a:pPr marL="457200" indent="-457200">
              <a:buFont typeface="+mj-lt"/>
              <a:buAutoNum type="arabicPeriod"/>
            </a:pPr>
            <a:r>
              <a:rPr lang="zh-CN" altLang="en-US" dirty="0"/>
              <a:t>勇敢（坚持自己的信仰）</a:t>
            </a:r>
            <a:endParaRPr lang="en-US" dirty="0"/>
          </a:p>
          <a:p>
            <a:pPr marL="457200" indent="-457200">
              <a:buFont typeface="+mj-lt"/>
              <a:buAutoNum type="arabicPeriod"/>
            </a:pPr>
            <a:r>
              <a:rPr lang="zh-CN" altLang="en-US" dirty="0"/>
              <a:t>宽容（谅解他人）</a:t>
            </a:r>
            <a:endParaRPr lang="en-US" dirty="0"/>
          </a:p>
          <a:p>
            <a:pPr marL="457200" indent="-457200">
              <a:buFont typeface="+mj-lt"/>
              <a:buAutoNum type="arabicPeriod"/>
            </a:pPr>
            <a:r>
              <a:rPr lang="zh-CN" altLang="en-US" dirty="0"/>
              <a:t>助人为乐（为他人的福利工作）</a:t>
            </a:r>
            <a:endParaRPr lang="en-US" dirty="0"/>
          </a:p>
          <a:p>
            <a:pPr marL="457200" indent="-457200">
              <a:buFont typeface="+mj-lt"/>
              <a:buAutoNum type="arabicPeriod"/>
            </a:pPr>
            <a:r>
              <a:rPr lang="zh-CN" altLang="en-US" dirty="0"/>
              <a:t>正直（真挚、诚实）</a:t>
            </a:r>
            <a:endParaRPr lang="en-US" dirty="0"/>
          </a:p>
          <a:p>
            <a:pPr marL="457200" indent="-457200">
              <a:buFont typeface="+mj-lt"/>
              <a:buAutoNum type="arabicPeriod"/>
            </a:pPr>
            <a:r>
              <a:rPr lang="zh-CN" altLang="en-US" dirty="0"/>
              <a:t>富于想象（大胆、有创造性）</a:t>
            </a:r>
            <a:endParaRPr lang="en-US" dirty="0"/>
          </a:p>
          <a:p>
            <a:pPr marL="457200" indent="-457200">
              <a:buFont typeface="+mj-lt"/>
              <a:buAutoNum type="arabicPeriod"/>
            </a:pPr>
            <a:r>
              <a:rPr lang="zh-CN" altLang="en-US" dirty="0"/>
              <a:t>独立（自力更生、自给自足）</a:t>
            </a:r>
            <a:endParaRPr lang="en-US" dirty="0"/>
          </a:p>
          <a:p>
            <a:pPr marL="457200" indent="-457200">
              <a:buFont typeface="+mj-lt"/>
              <a:buAutoNum type="arabicPeriod"/>
            </a:pPr>
            <a:r>
              <a:rPr lang="zh-CN" altLang="en-US" dirty="0"/>
              <a:t>智慧（有知识、善思考）</a:t>
            </a:r>
            <a:endParaRPr lang="en-US" dirty="0"/>
          </a:p>
          <a:p>
            <a:pPr marL="457200" indent="-457200">
              <a:buFont typeface="+mj-lt"/>
              <a:buAutoNum type="arabicPeriod"/>
            </a:pPr>
            <a:r>
              <a:rPr lang="zh-CN" altLang="en-US" dirty="0"/>
              <a:t>符合逻辑（理性的）</a:t>
            </a:r>
            <a:endParaRPr lang="en-US" dirty="0"/>
          </a:p>
          <a:p>
            <a:pPr marL="457200" indent="-457200">
              <a:buFont typeface="+mj-lt"/>
              <a:buAutoNum type="arabicPeriod"/>
            </a:pPr>
            <a:r>
              <a:rPr lang="zh-CN" altLang="en-US" dirty="0"/>
              <a:t>博爱（温情的、温柔的）</a:t>
            </a:r>
            <a:endParaRPr lang="en-US" dirty="0"/>
          </a:p>
          <a:p>
            <a:pPr marL="457200" indent="-457200">
              <a:buFont typeface="+mj-lt"/>
              <a:buAutoNum type="arabicPeriod"/>
            </a:pPr>
            <a:r>
              <a:rPr lang="zh-CN" altLang="en-US" dirty="0"/>
              <a:t>顺从（有责任感、尊重的）</a:t>
            </a:r>
            <a:endParaRPr lang="en-US" dirty="0"/>
          </a:p>
          <a:p>
            <a:pPr marL="457200" indent="-457200">
              <a:buFont typeface="+mj-lt"/>
              <a:buAutoNum type="arabicPeriod"/>
            </a:pPr>
            <a:r>
              <a:rPr lang="zh-CN" altLang="en-US" dirty="0"/>
              <a:t>礼貌（有礼的、性情好）</a:t>
            </a:r>
            <a:endParaRPr lang="en-US" dirty="0"/>
          </a:p>
          <a:p>
            <a:pPr marL="457200" indent="-457200">
              <a:buFont typeface="+mj-lt"/>
              <a:buAutoNum type="arabicPeriod"/>
            </a:pPr>
            <a:r>
              <a:rPr lang="zh-CN" altLang="en-US" dirty="0"/>
              <a:t>负责（可靠的）</a:t>
            </a:r>
            <a:endParaRPr lang="en-US" dirty="0"/>
          </a:p>
          <a:p>
            <a:pPr marL="457200" indent="-457200">
              <a:buFont typeface="+mj-lt"/>
              <a:buAutoNum type="arabicPeriod"/>
            </a:pPr>
            <a:r>
              <a:rPr lang="zh-CN" altLang="en-US" dirty="0"/>
              <a:t>自我控制（自律的、约束的）</a:t>
            </a:r>
            <a:endParaRPr lang="en-US" dirty="0"/>
          </a:p>
          <a:p>
            <a:pPr>
              <a:buFont typeface="+mj-lt"/>
              <a:buAutoNum type="arabicPeriod"/>
            </a:pPr>
            <a:r>
              <a:rPr lang="en-US" sz="1800" dirty="0"/>
              <a:t>___________________________________</a:t>
            </a:r>
          </a:p>
        </p:txBody>
      </p:sp>
      <p:sp>
        <p:nvSpPr>
          <p:cNvPr id="7" name="TextBox 6">
            <a:extLst>
              <a:ext uri="{FF2B5EF4-FFF2-40B4-BE49-F238E27FC236}">
                <a16:creationId xmlns:a16="http://schemas.microsoft.com/office/drawing/2014/main" id="{C1A55211-1F23-181A-0F9E-5A22D664FC31}"/>
              </a:ext>
            </a:extLst>
          </p:cNvPr>
          <p:cNvSpPr txBox="1"/>
          <p:nvPr/>
        </p:nvSpPr>
        <p:spPr>
          <a:xfrm>
            <a:off x="1904387" y="5853399"/>
            <a:ext cx="9379161" cy="707886"/>
          </a:xfrm>
          <a:prstGeom prst="rect">
            <a:avLst/>
          </a:prstGeom>
          <a:noFill/>
        </p:spPr>
        <p:txBody>
          <a:bodyPr wrap="square" rtlCol="0">
            <a:spAutoFit/>
          </a:bodyPr>
          <a:lstStyle/>
          <a:p>
            <a:r>
              <a:rPr lang="en-US" sz="2000" b="1" dirty="0"/>
              <a:t>Choose 5</a:t>
            </a:r>
            <a:r>
              <a:rPr lang="en-US" sz="2000" dirty="0"/>
              <a:t> that describe </a:t>
            </a:r>
            <a:r>
              <a:rPr lang="en-US" sz="2000" b="1" dirty="0"/>
              <a:t>how you would like to live </a:t>
            </a:r>
            <a:r>
              <a:rPr lang="en-US" sz="2000" i="1" u="sng" dirty="0"/>
              <a:t>AND</a:t>
            </a:r>
            <a:r>
              <a:rPr lang="en-US" sz="2000" dirty="0"/>
              <a:t> </a:t>
            </a:r>
            <a:r>
              <a:rPr lang="en-US" sz="2000" b="1" dirty="0"/>
              <a:t>5 you think will be important in your spouse</a:t>
            </a:r>
            <a:r>
              <a:rPr lang="en-US" sz="2000" dirty="0"/>
              <a:t>.  Then share and compare with your partner.</a:t>
            </a:r>
          </a:p>
        </p:txBody>
      </p:sp>
    </p:spTree>
    <p:extLst>
      <p:ext uri="{BB962C8B-B14F-4D97-AF65-F5344CB8AC3E}">
        <p14:creationId xmlns:p14="http://schemas.microsoft.com/office/powerpoint/2010/main" val="310661643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2641</TotalTime>
  <Words>3868</Words>
  <Application>Microsoft Office PowerPoint</Application>
  <PresentationFormat>Widescreen</PresentationFormat>
  <Paragraphs>314</Paragraphs>
  <Slides>29</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KaiTi</vt:lpstr>
      <vt:lpstr>Arial</vt:lpstr>
      <vt:lpstr>Calibri</vt:lpstr>
      <vt:lpstr>Century Gothic</vt:lpstr>
      <vt:lpstr>Wingdings</vt:lpstr>
      <vt:lpstr>Wingdings 3</vt:lpstr>
      <vt:lpstr>Wisp</vt:lpstr>
      <vt:lpstr>Session 6 : Love for a Lifetime</vt:lpstr>
      <vt:lpstr>What is True Love?</vt:lpstr>
      <vt:lpstr>What is not True Love?</vt:lpstr>
      <vt:lpstr>What is True Love?</vt:lpstr>
      <vt:lpstr>Lifetime Love Requires “Shared Values”</vt:lpstr>
      <vt:lpstr>Chopsticks and Rice Bowls</vt:lpstr>
      <vt:lpstr>Which is more important to you? 哪一个对你来说更重要 </vt:lpstr>
      <vt:lpstr>Some “Instrumental” Values (how we live)</vt:lpstr>
      <vt:lpstr>Some “Instrumental” Values (how we live)</vt:lpstr>
      <vt:lpstr>Values – your reflections</vt:lpstr>
      <vt:lpstr>Why are Values Important? 为什么价值观很重要？ </vt:lpstr>
      <vt:lpstr>Lifetime Love Requires Friendship</vt:lpstr>
      <vt:lpstr>Your Friendship</vt:lpstr>
      <vt:lpstr>Time Together and Time Apart</vt:lpstr>
      <vt:lpstr>Homework #1:  Time Apart</vt:lpstr>
      <vt:lpstr>God’s Purpose &amp; Pattern for Marriage</vt:lpstr>
      <vt:lpstr>God’s Plan for Marriage – Ephesians 5</vt:lpstr>
      <vt:lpstr>What is NOT Submission of a Wife?</vt:lpstr>
      <vt:lpstr>What IS Submission of a Wife?</vt:lpstr>
      <vt:lpstr>What IS Love of a Husband?</vt:lpstr>
      <vt:lpstr>Love Languages</vt:lpstr>
      <vt:lpstr>Love Languages</vt:lpstr>
      <vt:lpstr>Love Languages</vt:lpstr>
      <vt:lpstr>Love Languages</vt:lpstr>
      <vt:lpstr>Your Love Languages</vt:lpstr>
      <vt:lpstr>PowerPoint Presentation</vt:lpstr>
      <vt:lpstr>Additional Information</vt:lpstr>
      <vt:lpstr>Two Types of Values   价值观的种类</vt:lpstr>
      <vt:lpstr>Some Terminal Values (Goals)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1 : Building Strong Foundations</dc:title>
  <dc:creator>Mark Robnett</dc:creator>
  <cp:lastModifiedBy>Mark Robnett</cp:lastModifiedBy>
  <cp:revision>138</cp:revision>
  <dcterms:created xsi:type="dcterms:W3CDTF">2021-04-23T18:43:31Z</dcterms:created>
  <dcterms:modified xsi:type="dcterms:W3CDTF">2025-10-04T17:35:49Z</dcterms:modified>
</cp:coreProperties>
</file>