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9" r:id="rId10"/>
    <p:sldId id="342" r:id="rId11"/>
    <p:sldId id="340" r:id="rId12"/>
    <p:sldId id="343" r:id="rId13"/>
    <p:sldId id="341" r:id="rId14"/>
    <p:sldId id="332" r:id="rId15"/>
    <p:sldId id="333" r:id="rId16"/>
    <p:sldId id="335" r:id="rId17"/>
    <p:sldId id="337" r:id="rId18"/>
    <p:sldId id="338" r:id="rId19"/>
    <p:sldId id="330" r:id="rId20"/>
    <p:sldId id="331" r:id="rId21"/>
    <p:sldId id="32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60" autoAdjust="0"/>
    <p:restoredTop sz="78865" autoAdjust="0"/>
  </p:normalViewPr>
  <p:slideViewPr>
    <p:cSldViewPr snapToGrid="0">
      <p:cViewPr varScale="1">
        <p:scale>
          <a:sx n="87" d="100"/>
          <a:sy n="87" d="100"/>
        </p:scale>
        <p:origin x="95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6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82836-146D-47FA-A580-D25EBF870E4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52E43-2235-4977-9058-9C29D206F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6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ilce.llc/MarriageClasses/Session5-Famil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microsoft.com/office/2007/relationships/hdphoto" Target="../media/hdphoto1.wdp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image" Target="../media/image2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1847" y="493706"/>
            <a:ext cx="9042766" cy="2262781"/>
          </a:xfrm>
        </p:spPr>
        <p:txBody>
          <a:bodyPr>
            <a:normAutofit/>
          </a:bodyPr>
          <a:lstStyle/>
          <a:p>
            <a:r>
              <a:rPr lang="en-US" dirty="0"/>
              <a:t>Session 5 : The Impact of Family – Past and Present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3664676"/>
            <a:ext cx="8915399" cy="1126283"/>
          </a:xfrm>
        </p:spPr>
        <p:txBody>
          <a:bodyPr>
            <a:normAutofit fontScale="70000" lnSpcReduction="20000"/>
          </a:bodyPr>
          <a:lstStyle/>
          <a:p>
            <a:r>
              <a:rPr lang="en-US" sz="2800" dirty="0"/>
              <a:t>The Marriage Course</a:t>
            </a:r>
          </a:p>
          <a:p>
            <a:endParaRPr lang="en-US" sz="2800" dirty="0"/>
          </a:p>
          <a:p>
            <a:r>
              <a:rPr lang="en-US" sz="2800" dirty="0">
                <a:hlinkClick r:id="rId2"/>
              </a:rPr>
              <a:t>http</a:t>
            </a:r>
            <a:r>
              <a:rPr lang="en-US" sz="2800">
                <a:hlinkClick r:id="rId2"/>
              </a:rPr>
              <a:t>://ilce.llc/MarriageClasses/Session5-Family/</a:t>
            </a:r>
            <a:endParaRPr lang="en-US" sz="280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72856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4480A-0642-FD53-3BA9-196EFAE10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9DB9EA2-C64C-ED3A-1988-1415817155BF}"/>
              </a:ext>
            </a:extLst>
          </p:cNvPr>
          <p:cNvSpPr txBox="1"/>
          <p:nvPr/>
        </p:nvSpPr>
        <p:spPr>
          <a:xfrm>
            <a:off x="2080010" y="160774"/>
            <a:ext cx="297431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As a child</a:t>
            </a:r>
            <a:r>
              <a:rPr lang="en-US" sz="2800" dirty="0"/>
              <a:t>: </a:t>
            </a:r>
          </a:p>
          <a:p>
            <a:r>
              <a:rPr lang="en-US" sz="2400" dirty="0"/>
              <a:t>Your relationship with your parents (or whoever brought you up)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7AB500-0BA4-A98D-8A68-F8B1B5283099}"/>
              </a:ext>
            </a:extLst>
          </p:cNvPr>
          <p:cNvSpPr txBox="1"/>
          <p:nvPr/>
        </p:nvSpPr>
        <p:spPr>
          <a:xfrm>
            <a:off x="2080010" y="3717890"/>
            <a:ext cx="27632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5 minutes to answer the questions, then share with your spouse and discuss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6697AC-751F-D57B-8A98-5818DAF92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322" y="0"/>
            <a:ext cx="5213398" cy="682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213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74164" y="683288"/>
            <a:ext cx="6853649" cy="61747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92959" y="0"/>
            <a:ext cx="700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As a Child</a:t>
            </a:r>
            <a:r>
              <a:rPr lang="en-US" sz="2400" b="1" dirty="0"/>
              <a:t>:  the example of your parents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6659" y="5536642"/>
            <a:ext cx="27632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5 minutes to answer the questions, then share with your spouse and discuss</a:t>
            </a:r>
          </a:p>
        </p:txBody>
      </p:sp>
    </p:spTree>
    <p:extLst>
      <p:ext uri="{BB962C8B-B14F-4D97-AF65-F5344CB8AC3E}">
        <p14:creationId xmlns:p14="http://schemas.microsoft.com/office/powerpoint/2010/main" val="1068773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DBB5E-1DC3-6BAD-7C43-0A966DD0D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4949A21-FC7F-82D4-6456-C8C6A54E9B47}"/>
              </a:ext>
            </a:extLst>
          </p:cNvPr>
          <p:cNvSpPr txBox="1"/>
          <p:nvPr/>
        </p:nvSpPr>
        <p:spPr>
          <a:xfrm>
            <a:off x="2692959" y="0"/>
            <a:ext cx="700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As a Child</a:t>
            </a:r>
            <a:r>
              <a:rPr lang="en-US" sz="2400" b="1" dirty="0"/>
              <a:t>:  the example of your parents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38A4F4-7DE8-8377-42AB-F3057A1E10F5}"/>
              </a:ext>
            </a:extLst>
          </p:cNvPr>
          <p:cNvSpPr txBox="1"/>
          <p:nvPr/>
        </p:nvSpPr>
        <p:spPr>
          <a:xfrm>
            <a:off x="9696659" y="5536642"/>
            <a:ext cx="27632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5 minutes to answer the questions, then share with your spouse and discuss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E279BC-C66C-8B8A-AF52-05392E467B0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495341" y="572877"/>
            <a:ext cx="6856288" cy="622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279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2756"/>
          </a:xfrm>
        </p:spPr>
        <p:txBody>
          <a:bodyPr/>
          <a:lstStyle/>
          <a:p>
            <a:r>
              <a:rPr lang="en-US" b="1" u="sng" dirty="0"/>
              <a:t>Discuss these questions</a:t>
            </a:r>
            <a:r>
              <a:rPr lang="en-US" b="1" dirty="0"/>
              <a:t>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20202" y="1517301"/>
            <a:ext cx="8953082" cy="4853353"/>
          </a:xfrm>
        </p:spPr>
        <p:txBody>
          <a:bodyPr>
            <a:normAutofit/>
          </a:bodyPr>
          <a:lstStyle/>
          <a:p>
            <a:r>
              <a:rPr lang="en-US" dirty="0"/>
              <a:t>What do you need to </a:t>
            </a:r>
            <a:r>
              <a:rPr lang="en-US" u="sng" dirty="0"/>
              <a:t>be thankful</a:t>
            </a:r>
            <a:r>
              <a:rPr lang="en-US" dirty="0"/>
              <a:t> about your upbringing?</a:t>
            </a:r>
          </a:p>
          <a:p>
            <a:r>
              <a:rPr lang="en-US" dirty="0"/>
              <a:t>Did you have any </a:t>
            </a:r>
            <a:r>
              <a:rPr lang="en-US" u="sng" dirty="0"/>
              <a:t>unmet childhood needs</a:t>
            </a:r>
            <a:r>
              <a:rPr lang="en-US" dirty="0"/>
              <a:t>?</a:t>
            </a:r>
          </a:p>
          <a:p>
            <a:r>
              <a:rPr lang="en-US" dirty="0"/>
              <a:t>How can those unmet needs </a:t>
            </a:r>
            <a:r>
              <a:rPr lang="en-US" u="sng" dirty="0"/>
              <a:t>affect your marriage</a:t>
            </a:r>
            <a:r>
              <a:rPr lang="en-US" dirty="0"/>
              <a:t>?</a:t>
            </a:r>
          </a:p>
          <a:p>
            <a:r>
              <a:rPr lang="en-US" dirty="0"/>
              <a:t>What are some </a:t>
            </a:r>
            <a:r>
              <a:rPr lang="en-US" u="sng" dirty="0"/>
              <a:t>benefits</a:t>
            </a:r>
            <a:r>
              <a:rPr lang="en-US" dirty="0"/>
              <a:t> to your marriage / family life through </a:t>
            </a:r>
            <a:r>
              <a:rPr lang="en-US" u="sng" dirty="0"/>
              <a:t>imitating your parents </a:t>
            </a:r>
            <a:r>
              <a:rPr lang="en-US" dirty="0"/>
              <a:t>/ step-parents / main caregivers?</a:t>
            </a:r>
          </a:p>
          <a:p>
            <a:r>
              <a:rPr lang="en-US" dirty="0"/>
              <a:t>What are some </a:t>
            </a:r>
            <a:r>
              <a:rPr lang="en-US" u="sng" dirty="0"/>
              <a:t>problems</a:t>
            </a:r>
            <a:r>
              <a:rPr lang="en-US" dirty="0"/>
              <a:t> in your marriage / family life through </a:t>
            </a:r>
            <a:r>
              <a:rPr lang="en-US" u="sng" dirty="0"/>
              <a:t>imitating</a:t>
            </a:r>
            <a:r>
              <a:rPr lang="en-US" dirty="0"/>
              <a:t> your parents / step-parents / main caregivers?</a:t>
            </a:r>
          </a:p>
        </p:txBody>
      </p:sp>
    </p:spTree>
    <p:extLst>
      <p:ext uri="{BB962C8B-B14F-4D97-AF65-F5344CB8AC3E}">
        <p14:creationId xmlns:p14="http://schemas.microsoft.com/office/powerpoint/2010/main" val="57049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152399"/>
            <a:ext cx="8877300" cy="1123741"/>
          </a:xfrm>
        </p:spPr>
        <p:txBody>
          <a:bodyPr>
            <a:noAutofit/>
          </a:bodyPr>
          <a:lstStyle/>
          <a:p>
            <a:r>
              <a:rPr lang="en-US" b="1" u="sng" dirty="0"/>
              <a:t>Expectations of New Family</a:t>
            </a:r>
            <a:br>
              <a:rPr lang="en-US" b="1" u="sng" dirty="0"/>
            </a:br>
            <a:r>
              <a:rPr lang="zh-CN" altLang="en-US" b="1" u="sng" dirty="0"/>
              <a:t>这周</a:t>
            </a:r>
            <a:r>
              <a:rPr lang="en-US" altLang="zh-CN" b="1" u="sng" dirty="0"/>
              <a:t>—</a:t>
            </a:r>
            <a:r>
              <a:rPr lang="zh-CN" altLang="en-US" b="1" u="sng" dirty="0"/>
              <a:t>未来家庭的期望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14500" y="1447800"/>
            <a:ext cx="8763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Expectations are set by experience and are very powerful!                         </a:t>
            </a:r>
            <a:r>
              <a:rPr lang="zh-CN" altLang="en-US" sz="3600" dirty="0"/>
              <a:t>期望是由经验决定的并且是非常强大的</a:t>
            </a:r>
            <a:endParaRPr lang="en-US" dirty="0"/>
          </a:p>
          <a:p>
            <a:pPr lvl="1">
              <a:spcBef>
                <a:spcPts val="1800"/>
              </a:spcBef>
            </a:pPr>
            <a:r>
              <a:rPr lang="en-US" sz="3400" dirty="0"/>
              <a:t>Decision Making  </a:t>
            </a:r>
            <a:r>
              <a:rPr lang="zh-CN" altLang="en-US" sz="3400" dirty="0"/>
              <a:t>决策</a:t>
            </a:r>
            <a:endParaRPr lang="en-US" sz="3400" dirty="0"/>
          </a:p>
          <a:p>
            <a:pPr lvl="1">
              <a:spcBef>
                <a:spcPts val="1800"/>
              </a:spcBef>
            </a:pPr>
            <a:r>
              <a:rPr lang="en-US" sz="3400" dirty="0"/>
              <a:t>Roles and Responsibilities  </a:t>
            </a:r>
            <a:r>
              <a:rPr lang="zh-CN" altLang="en-US" sz="3400" dirty="0"/>
              <a:t>角色和责任</a:t>
            </a:r>
            <a:endParaRPr lang="en-US" sz="3400" dirty="0"/>
          </a:p>
          <a:p>
            <a:pPr lvl="1">
              <a:spcBef>
                <a:spcPts val="1800"/>
              </a:spcBef>
            </a:pPr>
            <a:r>
              <a:rPr lang="en-US" sz="3400" dirty="0"/>
              <a:t>Money and Possessions  </a:t>
            </a:r>
            <a:r>
              <a:rPr lang="zh-CN" altLang="en-US" sz="3400" dirty="0"/>
              <a:t>金钱和财产</a:t>
            </a:r>
            <a:endParaRPr lang="en-US" altLang="zh-CN" sz="3400" dirty="0"/>
          </a:p>
        </p:txBody>
      </p:sp>
    </p:spTree>
    <p:extLst>
      <p:ext uri="{BB962C8B-B14F-4D97-AF65-F5344CB8AC3E}">
        <p14:creationId xmlns:p14="http://schemas.microsoft.com/office/powerpoint/2010/main" val="1498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7825" y="-76200"/>
            <a:ext cx="5796224" cy="914400"/>
          </a:xfrm>
        </p:spPr>
        <p:txBody>
          <a:bodyPr>
            <a:normAutofit/>
          </a:bodyPr>
          <a:lstStyle/>
          <a:p>
            <a:r>
              <a:rPr lang="en-US" u="sng" dirty="0"/>
              <a:t>Decision Making   </a:t>
            </a:r>
            <a:r>
              <a:rPr lang="zh-CN" altLang="en-US" u="sng" dirty="0"/>
              <a:t>决策</a:t>
            </a:r>
            <a:endParaRPr lang="en-US" u="sng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4C6410-98B6-0182-F159-3355D9A84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4577" y="601575"/>
            <a:ext cx="8136698" cy="619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231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85592" y="62795"/>
            <a:ext cx="8686800" cy="720970"/>
          </a:xfrm>
        </p:spPr>
        <p:txBody>
          <a:bodyPr>
            <a:normAutofit/>
          </a:bodyPr>
          <a:lstStyle/>
          <a:p>
            <a:r>
              <a:rPr lang="en-US" u="sng" dirty="0"/>
              <a:t>Roles and Responsibilities  </a:t>
            </a:r>
            <a:r>
              <a:rPr lang="zh-CN" altLang="en-US" u="sng" dirty="0"/>
              <a:t>角色和职责</a:t>
            </a:r>
            <a:endParaRPr lang="en-US" u="sng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8D35466-C8D7-2350-10AD-7F31C2388C26}"/>
              </a:ext>
            </a:extLst>
          </p:cNvPr>
          <p:cNvGrpSpPr/>
          <p:nvPr/>
        </p:nvGrpSpPr>
        <p:grpSpPr>
          <a:xfrm>
            <a:off x="2060156" y="711451"/>
            <a:ext cx="5585552" cy="1064577"/>
            <a:chOff x="2049139" y="964842"/>
            <a:chExt cx="5585552" cy="1064577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99B6469-D006-7FC7-5E91-7A03F5447E1B}"/>
                </a:ext>
              </a:extLst>
            </p:cNvPr>
            <p:cNvSpPr txBox="1"/>
            <p:nvPr/>
          </p:nvSpPr>
          <p:spPr>
            <a:xfrm>
              <a:off x="2049139" y="964842"/>
              <a:ext cx="55855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latin typeface="Arial Narrow" panose="020B0606020202030204" pitchFamily="34" charset="0"/>
                </a:rPr>
                <a:t>In your previous family, who was responsible for each of the following tasks? (e.g. 75% : 25%)</a:t>
              </a:r>
            </a:p>
          </p:txBody>
        </p:sp>
        <p:sp>
          <p:nvSpPr>
            <p:cNvPr id="6" name="Right Brace 5">
              <a:extLst>
                <a:ext uri="{FF2B5EF4-FFF2-40B4-BE49-F238E27FC236}">
                  <a16:creationId xmlns:a16="http://schemas.microsoft.com/office/drawing/2014/main" id="{486A33CB-033C-F45E-207E-4B6C39F34A15}"/>
                </a:ext>
              </a:extLst>
            </p:cNvPr>
            <p:cNvSpPr/>
            <p:nvPr/>
          </p:nvSpPr>
          <p:spPr>
            <a:xfrm rot="5400000">
              <a:off x="5973597" y="1091827"/>
              <a:ext cx="310789" cy="1564396"/>
            </a:xfrm>
            <a:prstGeom prst="rightBrace">
              <a:avLst>
                <a:gd name="adj1" fmla="val 8333"/>
                <a:gd name="adj2" fmla="val 47887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F71A7E4-02F1-33EE-C717-9017D52B356B}"/>
              </a:ext>
            </a:extLst>
          </p:cNvPr>
          <p:cNvGrpSpPr/>
          <p:nvPr/>
        </p:nvGrpSpPr>
        <p:grpSpPr>
          <a:xfrm>
            <a:off x="4819881" y="5596570"/>
            <a:ext cx="5708573" cy="1025146"/>
            <a:chOff x="4841915" y="5541485"/>
            <a:chExt cx="5708573" cy="102514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191922D-03AC-BF9A-A6FF-9B3775247BB3}"/>
                </a:ext>
              </a:extLst>
            </p:cNvPr>
            <p:cNvSpPr txBox="1"/>
            <p:nvPr/>
          </p:nvSpPr>
          <p:spPr>
            <a:xfrm>
              <a:off x="4841915" y="5797190"/>
              <a:ext cx="570857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latin typeface="Arial Narrow" panose="020B0606020202030204" pitchFamily="34" charset="0"/>
                </a:rPr>
                <a:t>In your new family, what do you expect from yourself and your spouse? (e.g. 40% : 60%)</a:t>
              </a:r>
            </a:p>
          </p:txBody>
        </p:sp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DA10A0FB-1DBD-9ACD-43C8-74F11E01977F}"/>
                </a:ext>
              </a:extLst>
            </p:cNvPr>
            <p:cNvSpPr/>
            <p:nvPr/>
          </p:nvSpPr>
          <p:spPr>
            <a:xfrm rot="16200000">
              <a:off x="8461577" y="4914682"/>
              <a:ext cx="310789" cy="1564396"/>
            </a:xfrm>
            <a:prstGeom prst="rightBrace">
              <a:avLst>
                <a:gd name="adj1" fmla="val 8333"/>
                <a:gd name="adj2" fmla="val 47887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CD6CE60A-4203-2750-B8CE-8A54DC9E4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324" y="1816914"/>
            <a:ext cx="7490923" cy="376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840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zh-CN" u="sng" dirty="0"/>
              <a:t>Money and Possessions  </a:t>
            </a:r>
            <a:r>
              <a:rPr lang="zh-CN" altLang="en-US" u="sng" dirty="0"/>
              <a:t>金钱和财产</a:t>
            </a:r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2" y="576857"/>
            <a:ext cx="7619999" cy="620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3232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1200" y="154062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zh-CN" u="sng" dirty="0"/>
              <a:t>Money and Possessions  </a:t>
            </a:r>
            <a:r>
              <a:rPr lang="zh-CN" altLang="en-US" u="sng" dirty="0"/>
              <a:t>金钱和财产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76400" y="871697"/>
            <a:ext cx="8534400" cy="4983163"/>
          </a:xfrm>
        </p:spPr>
        <p:txBody>
          <a:bodyPr>
            <a:normAutofit/>
          </a:bodyPr>
          <a:lstStyle/>
          <a:p>
            <a:r>
              <a:rPr lang="zh-CN" altLang="en-US" dirty="0"/>
              <a:t>下面每一对陈述中，选择并在其中一条最符合你的家庭成长背景的陈述后打勾。完成后，计算每列中选择的陈述数量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57114"/>
              </p:ext>
            </p:extLst>
          </p:nvPr>
        </p:nvGraphicFramePr>
        <p:xfrm>
          <a:off x="1981200" y="1751763"/>
          <a:ext cx="8229600" cy="4503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67419">
                  <a:extLst>
                    <a:ext uri="{9D8B030D-6E8A-4147-A177-3AD203B41FA5}">
                      <a16:colId xmlns:a16="http://schemas.microsoft.com/office/drawing/2014/main" val="4094202409"/>
                    </a:ext>
                  </a:extLst>
                </a:gridCol>
                <a:gridCol w="4062181">
                  <a:extLst>
                    <a:ext uri="{9D8B030D-6E8A-4147-A177-3AD203B41FA5}">
                      <a16:colId xmlns:a16="http://schemas.microsoft.com/office/drawing/2014/main" val="2341192034"/>
                    </a:ext>
                  </a:extLst>
                </a:gridCol>
              </a:tblGrid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effectLst/>
                        </a:rPr>
                        <a:t>尽量省钱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想买就买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172175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担心钱用完了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不担心钱的问题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108895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钱只花在必需品上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花钱买奢侈品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0289829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effectLst/>
                        </a:rPr>
                        <a:t>有时间放松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成年人总是在工作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705891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effectLst/>
                        </a:rPr>
                        <a:t>东西坏了就修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东西坏了就扔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844879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尽量存钱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花钱随意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4462002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父母教过如何省钱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没学过如何省钱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036266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家庭花销向你解释过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家庭花销是迷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656900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总是缺钱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从不缺钱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300141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尽量少购物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喜欢购物</a:t>
                      </a:r>
                      <a:r>
                        <a:rPr lang="en-US" altLang="zh-CN" sz="2400" u="none" strike="noStrike">
                          <a:effectLst/>
                        </a:rPr>
                        <a:t>——</a:t>
                      </a:r>
                      <a:r>
                        <a:rPr lang="zh-CN" altLang="en-US" sz="2400" u="none" strike="noStrike">
                          <a:effectLst/>
                        </a:rPr>
                        <a:t>购物是一种休闲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415417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对钱感到恐惧或迷惑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花钱不多想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9805918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effectLst/>
                        </a:rPr>
                        <a:t>父母教过如何计划用钱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 dirty="0">
                          <a:effectLst/>
                        </a:rPr>
                        <a:t>父母管钱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4469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592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2103" y="202079"/>
            <a:ext cx="8911687" cy="1280890"/>
          </a:xfrm>
        </p:spPr>
        <p:txBody>
          <a:bodyPr>
            <a:normAutofit/>
          </a:bodyPr>
          <a:lstStyle/>
          <a:p>
            <a:r>
              <a:rPr lang="en-US" b="1" u="sng" dirty="0"/>
              <a:t>Previous Family and New Family</a:t>
            </a:r>
            <a:br>
              <a:rPr lang="en-US" b="1" u="sng" dirty="0"/>
            </a:br>
            <a:r>
              <a:rPr lang="zh-CN" altLang="en-US" b="1" u="sng" dirty="0"/>
              <a:t>现在和将来的家庭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2102" y="1698171"/>
            <a:ext cx="7797071" cy="4531807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3600" dirty="0"/>
              <a:t>What would you like to change?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zh-CN" altLang="en-US" sz="3600" dirty="0"/>
              <a:t>   为什么你想要改变？</a:t>
            </a:r>
            <a:endParaRPr lang="en-US" sz="3600" dirty="0"/>
          </a:p>
          <a:p>
            <a:pPr lvl="0"/>
            <a:r>
              <a:rPr lang="en-US" sz="3600" dirty="0"/>
              <a:t>What would you like to keep?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zh-CN" altLang="en-US" sz="3600" dirty="0"/>
              <a:t>   什么是你想保留的？</a:t>
            </a:r>
            <a:endParaRPr lang="en-US" sz="3600" dirty="0"/>
          </a:p>
          <a:p>
            <a:pPr lvl="0"/>
            <a:r>
              <a:rPr lang="en-US" sz="3600" dirty="0"/>
              <a:t>How will you make these changes?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zh-CN" altLang="en-US" sz="3600" dirty="0"/>
              <a:t>   你将如何做出这些改变？</a:t>
            </a:r>
            <a:endParaRPr lang="en-US" sz="3600" dirty="0"/>
          </a:p>
          <a:p>
            <a:pPr lvl="0"/>
            <a:r>
              <a:rPr lang="en-US" sz="3600" dirty="0"/>
              <a:t>What challenges will you face?</a:t>
            </a:r>
          </a:p>
          <a:p>
            <a:pPr marL="0" indent="0">
              <a:buNone/>
            </a:pPr>
            <a:r>
              <a:rPr lang="zh-CN" altLang="en-US" sz="3600" dirty="0"/>
              <a:t>   你将面对怎样的挑战？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0021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718" y="20103"/>
            <a:ext cx="9144000" cy="1179426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Traditional Chinese Family – 100 years ago</a:t>
            </a:r>
            <a:br>
              <a:rPr lang="en-US" b="1" u="sng" dirty="0"/>
            </a:br>
            <a:r>
              <a:rPr lang="zh-CN" altLang="en-US" dirty="0"/>
              <a:t>传统的中国家庭</a:t>
            </a:r>
            <a:r>
              <a:rPr lang="en-US" altLang="zh-CN" dirty="0"/>
              <a:t>——100</a:t>
            </a:r>
            <a:r>
              <a:rPr lang="zh-CN" altLang="en-US" dirty="0"/>
              <a:t>年前</a:t>
            </a:r>
            <a:br>
              <a:rPr lang="zh-CN" altLang="en-US" dirty="0"/>
            </a:b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4191000" y="2286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(Paste a Picture Here)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9001" y="1267532"/>
            <a:ext cx="4829137" cy="3556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25899" y="4934802"/>
            <a:ext cx="109661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Who has the most power in this family?</a:t>
            </a:r>
            <a:r>
              <a:rPr lang="zh-CN" altLang="en-US" sz="2800" dirty="0"/>
              <a:t>这个家庭谁最有权力？</a:t>
            </a:r>
            <a:endParaRPr lang="en-US" sz="2800" dirty="0"/>
          </a:p>
          <a:p>
            <a:r>
              <a:rPr lang="en-US" sz="2800" dirty="0"/>
              <a:t>Where are the strongest relationships?</a:t>
            </a:r>
            <a:r>
              <a:rPr lang="zh-CN" altLang="en-US" sz="2800" dirty="0"/>
              <a:t>最牢固的关系在哪里？</a:t>
            </a:r>
            <a:endParaRPr lang="en-US" sz="2800" dirty="0"/>
          </a:p>
          <a:p>
            <a:r>
              <a:rPr lang="en-US" sz="2800" dirty="0"/>
              <a:t>How were the roles of men and women different?</a:t>
            </a:r>
          </a:p>
          <a:p>
            <a:r>
              <a:rPr lang="zh-CN" altLang="en-US" sz="2800" dirty="0"/>
              <a:t>男人和女人的角色有怎样的不同？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0397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Some Final Family Thoughts</a:t>
            </a:r>
            <a:br>
              <a:rPr lang="en-US" u="sng" dirty="0"/>
            </a:br>
            <a:r>
              <a:rPr lang="zh-CN" altLang="en-US" u="sng" dirty="0"/>
              <a:t>最后的家庭观念</a:t>
            </a:r>
            <a:endParaRPr lang="en-US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14499" y="1295400"/>
            <a:ext cx="9228155" cy="55626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Your family background has a big influence on your new relationship:  </a:t>
            </a:r>
            <a:r>
              <a:rPr lang="zh-CN" altLang="en-US" dirty="0"/>
              <a:t>你的家庭背景对你未来的关系有很大的影响</a:t>
            </a:r>
            <a:endParaRPr lang="en-US" dirty="0"/>
          </a:p>
          <a:p>
            <a:pPr lvl="1">
              <a:spcAft>
                <a:spcPts val="1200"/>
              </a:spcAft>
            </a:pPr>
            <a:r>
              <a:rPr lang="en-US" b="1" dirty="0"/>
              <a:t>Positive</a:t>
            </a:r>
            <a:r>
              <a:rPr lang="en-US" dirty="0"/>
              <a:t>:  Be thankful for the good things in your former family.</a:t>
            </a:r>
            <a:r>
              <a:rPr lang="zh-CN" altLang="en-US" dirty="0"/>
              <a:t>积极的：感谢那些在你现在家庭中美好的事情</a:t>
            </a:r>
            <a:endParaRPr lang="en-US" altLang="zh-CN" dirty="0"/>
          </a:p>
          <a:p>
            <a:pPr lvl="1">
              <a:spcAft>
                <a:spcPts val="1200"/>
              </a:spcAft>
            </a:pPr>
            <a:r>
              <a:rPr lang="en-US" b="1" dirty="0"/>
              <a:t>Negative</a:t>
            </a:r>
            <a:r>
              <a:rPr lang="en-US" dirty="0"/>
              <a:t>:  No family is perfect. Be honest about the problems and difficult relationships.  Decide that you will not repeat them in your new family.   </a:t>
            </a:r>
            <a:r>
              <a:rPr lang="zh-CN" altLang="en-US" dirty="0"/>
              <a:t>消极的：没有家庭是完美的。坦率对待问题和困难的关系。下决心不让这些问题在你未来的家庭中重演。</a:t>
            </a:r>
            <a:endParaRPr lang="en-US" dirty="0"/>
          </a:p>
          <a:p>
            <a:pPr lvl="1">
              <a:spcAft>
                <a:spcPts val="1200"/>
              </a:spcAft>
            </a:pPr>
            <a:r>
              <a:rPr lang="en-US" b="1" dirty="0"/>
              <a:t>Different</a:t>
            </a:r>
            <a:r>
              <a:rPr lang="en-US" dirty="0"/>
              <a:t>:  Your family history is not the same as your spouse.  Talk about the differences and choose expectations together for your new family.  </a:t>
            </a:r>
            <a:r>
              <a:rPr lang="zh-CN" altLang="en-US" dirty="0"/>
              <a:t>不同的：你和你配偶的家族史并不一样。讨论这些差异并且为你们的新家庭选择共同的期望。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31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/>
              <a:t>Homework (very important!)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24585"/>
            <a:ext cx="8028746" cy="3686637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sz="3200" dirty="0"/>
              <a:t> Have your marriage time each week!</a:t>
            </a:r>
          </a:p>
          <a:p>
            <a:pPr>
              <a:spcAft>
                <a:spcPts val="2400"/>
              </a:spcAft>
            </a:pPr>
            <a:r>
              <a:rPr lang="en-US" sz="3200" dirty="0"/>
              <a:t>Complete Homework Together</a:t>
            </a:r>
          </a:p>
        </p:txBody>
      </p:sp>
    </p:spTree>
    <p:extLst>
      <p:ext uri="{BB962C8B-B14F-4D97-AF65-F5344CB8AC3E}">
        <p14:creationId xmlns:p14="http://schemas.microsoft.com/office/powerpoint/2010/main" val="4122159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2" name="OTLSHAPE_T_f7568dca3e2a46ff9c93c1dca5804f47_RightVerticalConnector3"/>
          <p:cNvCxnSpPr/>
          <p:nvPr>
            <p:custDataLst>
              <p:tags r:id="rId2"/>
            </p:custDataLst>
          </p:nvPr>
        </p:nvCxnSpPr>
        <p:spPr>
          <a:xfrm>
            <a:off x="4949412" y="2902176"/>
            <a:ext cx="0" cy="2822318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7" name="图片 186"/>
          <p:cNvPicPr>
            <a:picLocks noChangeAspect="1"/>
          </p:cNvPicPr>
          <p:nvPr/>
        </p:nvPicPr>
        <p:blipFill>
          <a:blip r:embed="rId87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1001" y="3651674"/>
            <a:ext cx="754445" cy="2072820"/>
          </a:xfrm>
          <a:prstGeom prst="rect">
            <a:avLst/>
          </a:prstGeom>
        </p:spPr>
      </p:pic>
      <p:pic>
        <p:nvPicPr>
          <p:cNvPr id="186" name="图片 185"/>
          <p:cNvPicPr>
            <a:picLocks noChangeAspect="1"/>
          </p:cNvPicPr>
          <p:nvPr/>
        </p:nvPicPr>
        <p:blipFill rotWithShape="1">
          <a:blip r:embed="rId88" cstate="email">
            <a:extLst>
              <a:ext uri="{BEBA8EAE-BF5A-486C-A8C5-ECC9F3942E4B}">
                <a14:imgProps xmlns:a14="http://schemas.microsoft.com/office/drawing/2010/main">
                  <a14:imgLayer r:embed="rId89">
                    <a14:imgEffect>
                      <a14:backgroundRemoval t="0" b="94583" l="1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81855" y="3714112"/>
            <a:ext cx="2837890" cy="2247900"/>
          </a:xfrm>
          <a:prstGeom prst="rect">
            <a:avLst/>
          </a:prstGeom>
        </p:spPr>
      </p:pic>
      <p:sp>
        <p:nvSpPr>
          <p:cNvPr id="93" name="OTLSHAPE_TB_00000000000000000000000000000000_ElapsedTimeExtension"/>
          <p:cNvSpPr/>
          <p:nvPr>
            <p:custDataLst>
              <p:tags r:id="rId3"/>
            </p:custDataLst>
          </p:nvPr>
        </p:nvSpPr>
        <p:spPr>
          <a:xfrm>
            <a:off x="2350855" y="1635742"/>
            <a:ext cx="7368890" cy="4148285"/>
          </a:xfrm>
          <a:prstGeom prst="rect">
            <a:avLst/>
          </a:prstGeom>
          <a:gradFill flip="none" rotWithShape="1">
            <a:gsLst>
              <a:gs pos="100000">
                <a:srgbClr val="FFC000">
                  <a:alpha val="30196"/>
                </a:srgbClr>
              </a:gs>
              <a:gs pos="0">
                <a:srgbClr val="FFC000">
                  <a:alpha val="0"/>
                </a:srgb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cxnSp>
        <p:nvCxnSpPr>
          <p:cNvPr id="131" name="OTLSHAPE_T_519af45b53694648af891ad3f7b2abe7_RightVerticalConnector3"/>
          <p:cNvCxnSpPr/>
          <p:nvPr>
            <p:custDataLst>
              <p:tags r:id="rId4"/>
            </p:custDataLst>
          </p:nvPr>
        </p:nvCxnSpPr>
        <p:spPr>
          <a:xfrm>
            <a:off x="9703584" y="5387256"/>
            <a:ext cx="0" cy="396325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OTLSHAPE_T_519af45b53694648af891ad3f7b2abe7_RightVerticalConnector1"/>
          <p:cNvCxnSpPr/>
          <p:nvPr>
            <p:custDataLst>
              <p:tags r:id="rId5"/>
            </p:custDataLst>
          </p:nvPr>
        </p:nvCxnSpPr>
        <p:spPr>
          <a:xfrm>
            <a:off x="9703584" y="3515382"/>
            <a:ext cx="0" cy="204125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OTLSHAPE_T_519af45b53694648af891ad3f7b2abe7_LeftVerticalConnector2"/>
          <p:cNvCxnSpPr/>
          <p:nvPr>
            <p:custDataLst>
              <p:tags r:id="rId6"/>
            </p:custDataLst>
          </p:nvPr>
        </p:nvCxnSpPr>
        <p:spPr>
          <a:xfrm>
            <a:off x="6953787" y="3518070"/>
            <a:ext cx="0" cy="2265511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OTLSHAPE_T_7bc205647b3b4e1da2f639fc4231f7e7_RightVerticalConnector2"/>
          <p:cNvCxnSpPr/>
          <p:nvPr>
            <p:custDataLst>
              <p:tags r:id="rId7"/>
            </p:custDataLst>
          </p:nvPr>
        </p:nvCxnSpPr>
        <p:spPr>
          <a:xfrm>
            <a:off x="6752702" y="3299076"/>
            <a:ext cx="0" cy="2484504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OTLSHAPE_T_7bc205647b3b4e1da2f639fc4231f7e7_RightVerticalConnector1"/>
          <p:cNvCxnSpPr/>
          <p:nvPr>
            <p:custDataLst>
              <p:tags r:id="rId8"/>
            </p:custDataLst>
          </p:nvPr>
        </p:nvCxnSpPr>
        <p:spPr>
          <a:xfrm>
            <a:off x="6752702" y="3197945"/>
            <a:ext cx="0" cy="116924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_7bc205647b3b4e1da2f639fc4231f7e7_LeftVerticalConnector2"/>
          <p:cNvCxnSpPr/>
          <p:nvPr>
            <p:custDataLst>
              <p:tags r:id="rId9"/>
            </p:custDataLst>
          </p:nvPr>
        </p:nvCxnSpPr>
        <p:spPr>
          <a:xfrm>
            <a:off x="6087837" y="3307752"/>
            <a:ext cx="0" cy="2475828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OTLSHAPE_T_7bc205647b3b4e1da2f639fc4231f7e7_LeftVerticalConnector1"/>
          <p:cNvCxnSpPr/>
          <p:nvPr>
            <p:custDataLst>
              <p:tags r:id="rId10"/>
            </p:custDataLst>
          </p:nvPr>
        </p:nvCxnSpPr>
        <p:spPr>
          <a:xfrm>
            <a:off x="6087837" y="3197945"/>
            <a:ext cx="0" cy="116924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OTLSHAPE_T_95f3930e8a5c4d85b944773133ee9b7d_MiddleVerticalConnector3"/>
          <p:cNvCxnSpPr>
            <a:stCxn id="152" idx="2"/>
          </p:cNvCxnSpPr>
          <p:nvPr>
            <p:custDataLst>
              <p:tags r:id="rId11"/>
            </p:custDataLst>
          </p:nvPr>
        </p:nvCxnSpPr>
        <p:spPr>
          <a:xfrm>
            <a:off x="5863160" y="3876800"/>
            <a:ext cx="0" cy="1906781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OTLSHAPE_T_f7568dca3e2a46ff9c93c1dca5804f47_RightVerticalConnector4"/>
          <p:cNvCxnSpPr/>
          <p:nvPr>
            <p:custDataLst>
              <p:tags r:id="rId12"/>
            </p:custDataLst>
          </p:nvPr>
        </p:nvCxnSpPr>
        <p:spPr>
          <a:xfrm>
            <a:off x="4655674" y="5387256"/>
            <a:ext cx="0" cy="396325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T_f7568dca3e2a46ff9c93c1dca5804f47_RightVerticalConnector3"/>
          <p:cNvCxnSpPr/>
          <p:nvPr>
            <p:custDataLst>
              <p:tags r:id="rId13"/>
            </p:custDataLst>
          </p:nvPr>
        </p:nvCxnSpPr>
        <p:spPr>
          <a:xfrm>
            <a:off x="4655674" y="2523999"/>
            <a:ext cx="0" cy="2926421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T_f7568dca3e2a46ff9c93c1dca5804f47_RightVerticalConnector1"/>
          <p:cNvCxnSpPr>
            <a:stCxn id="144" idx="3"/>
          </p:cNvCxnSpPr>
          <p:nvPr>
            <p:custDataLst>
              <p:tags r:id="rId14"/>
            </p:custDataLst>
          </p:nvPr>
        </p:nvCxnSpPr>
        <p:spPr>
          <a:xfrm flipH="1">
            <a:off x="4655675" y="2263026"/>
            <a:ext cx="4945" cy="327183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OTLSHAPE_T_f7568dca3e2a46ff9c93c1dca5804f47_LeftVerticalConnector4"/>
          <p:cNvCxnSpPr/>
          <p:nvPr>
            <p:custDataLst>
              <p:tags r:id="rId15"/>
            </p:custDataLst>
          </p:nvPr>
        </p:nvCxnSpPr>
        <p:spPr>
          <a:xfrm>
            <a:off x="3695419" y="5387256"/>
            <a:ext cx="0" cy="396325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T_f7568dca3e2a46ff9c93c1dca5804f47_LeftVerticalConnector3"/>
          <p:cNvCxnSpPr/>
          <p:nvPr>
            <p:custDataLst>
              <p:tags r:id="rId16"/>
            </p:custDataLst>
          </p:nvPr>
        </p:nvCxnSpPr>
        <p:spPr>
          <a:xfrm>
            <a:off x="3695419" y="2523999"/>
            <a:ext cx="0" cy="2926421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T_f7568dca3e2a46ff9c93c1dca5804f47_LeftVerticalConnector1"/>
          <p:cNvCxnSpPr>
            <a:stCxn id="144" idx="1"/>
          </p:cNvCxnSpPr>
          <p:nvPr>
            <p:custDataLst>
              <p:tags r:id="rId17"/>
            </p:custDataLst>
          </p:nvPr>
        </p:nvCxnSpPr>
        <p:spPr>
          <a:xfrm>
            <a:off x="3695419" y="2263026"/>
            <a:ext cx="0" cy="310263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M_99a376b94ec7496ea31061f624d9d95c_Connector1"/>
          <p:cNvCxnSpPr/>
          <p:nvPr>
            <p:custDataLst>
              <p:tags r:id="rId18"/>
            </p:custDataLst>
          </p:nvPr>
        </p:nvCxnSpPr>
        <p:spPr>
          <a:xfrm>
            <a:off x="8484904" y="5335058"/>
            <a:ext cx="0" cy="448522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M_46c27ccc96284f49858ce4eedb13c95d_Connector1"/>
          <p:cNvCxnSpPr/>
          <p:nvPr>
            <p:custDataLst>
              <p:tags r:id="rId19"/>
            </p:custDataLst>
          </p:nvPr>
        </p:nvCxnSpPr>
        <p:spPr>
          <a:xfrm>
            <a:off x="7035166" y="5231162"/>
            <a:ext cx="0" cy="552418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M_87e41d0e443b4374b2690e1d989e169e_Connector1"/>
          <p:cNvCxnSpPr/>
          <p:nvPr>
            <p:custDataLst>
              <p:tags r:id="rId20"/>
            </p:custDataLst>
          </p:nvPr>
        </p:nvCxnSpPr>
        <p:spPr>
          <a:xfrm>
            <a:off x="4946832" y="5194638"/>
            <a:ext cx="0" cy="588942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OTLSHAPE_M_ddfc2da9e10c4b31badc1b932c189b42_Connector1"/>
          <p:cNvCxnSpPr/>
          <p:nvPr>
            <p:custDataLst>
              <p:tags r:id="rId21"/>
            </p:custDataLst>
          </p:nvPr>
        </p:nvCxnSpPr>
        <p:spPr>
          <a:xfrm>
            <a:off x="2348982" y="5335058"/>
            <a:ext cx="0" cy="448522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TLSHAPE_TB_00000000000000000000000000000000_LeftEndCaps" hidden="1"/>
          <p:cNvSpPr txBox="1"/>
          <p:nvPr>
            <p:custDataLst>
              <p:tags r:id="rId22"/>
            </p:custDataLst>
          </p:nvPr>
        </p:nvSpPr>
        <p:spPr>
          <a:xfrm>
            <a:off x="1778000" y="5194470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altLang="zh-CN" b="1">
                <a:solidFill>
                  <a:schemeClr val="accent2"/>
                </a:solidFill>
                <a:latin typeface="Calibri" panose="020F0502020204030204" pitchFamily="34" charset="0"/>
              </a:rPr>
              <a:t>1912</a:t>
            </a:r>
            <a:endParaRPr lang="zh-CN" alt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TB_00000000000000000000000000000000_RightEndCaps"/>
          <p:cNvSpPr txBox="1"/>
          <p:nvPr>
            <p:custDataLst>
              <p:tags r:id="rId23"/>
            </p:custDataLst>
          </p:nvPr>
        </p:nvSpPr>
        <p:spPr>
          <a:xfrm>
            <a:off x="9786857" y="5758638"/>
            <a:ext cx="711477" cy="43088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altLang="zh-CN" sz="2800" b="1" spc="-38" dirty="0">
                <a:solidFill>
                  <a:schemeClr val="accent2"/>
                </a:solidFill>
                <a:latin typeface="Calibri" panose="020F0502020204030204" pitchFamily="34" charset="0"/>
              </a:rPr>
              <a:t>2021</a:t>
            </a:r>
            <a:endParaRPr lang="zh-CN" altLang="en-US" sz="2800" b="1" spc="-38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TB_00000000000000000000000000000000_ScaleContainer"/>
          <p:cNvSpPr/>
          <p:nvPr>
            <p:custDataLst>
              <p:tags r:id="rId24"/>
            </p:custDataLst>
          </p:nvPr>
        </p:nvSpPr>
        <p:spPr>
          <a:xfrm>
            <a:off x="2334694" y="5783580"/>
            <a:ext cx="7467600" cy="381000"/>
          </a:xfrm>
          <a:prstGeom prst="rect">
            <a:avLst/>
          </a:prstGeom>
          <a:gradFill flip="none" rotWithShape="1">
            <a:gsLst>
              <a:gs pos="0">
                <a:srgbClr val="B2B2B2"/>
              </a:gs>
              <a:gs pos="100000">
                <a:srgbClr val="B2B2B2"/>
              </a:gs>
              <a:gs pos="50000">
                <a:srgbClr val="F2F2F2"/>
              </a:gs>
              <a:gs pos="100000">
                <a:srgbClr val="FFFFF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92" name="OTLSHAPE_TB_00000000000000000000000000000000_ElapsedTime"/>
          <p:cNvSpPr/>
          <p:nvPr>
            <p:custDataLst>
              <p:tags r:id="rId25"/>
            </p:custDataLst>
          </p:nvPr>
        </p:nvSpPr>
        <p:spPr>
          <a:xfrm>
            <a:off x="2334694" y="5783580"/>
            <a:ext cx="7378700" cy="381000"/>
          </a:xfrm>
          <a:prstGeom prst="rect">
            <a:avLst/>
          </a:prstGeom>
          <a:solidFill>
            <a:schemeClr val="accent4">
              <a:alpha val="30196"/>
            </a:scheme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96" name="OTLSHAPE_TB_00000000000000000000000000000000_TimescaleInterval1"/>
          <p:cNvSpPr txBox="1"/>
          <p:nvPr>
            <p:custDataLst>
              <p:tags r:id="rId26"/>
            </p:custDataLst>
          </p:nvPr>
        </p:nvSpPr>
        <p:spPr>
          <a:xfrm>
            <a:off x="2398195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>
                <a:solidFill>
                  <a:schemeClr val="dk1"/>
                </a:solidFill>
                <a:latin typeface="Calibri" panose="020F0502020204030204" pitchFamily="34" charset="0"/>
              </a:rPr>
              <a:t>1912</a:t>
            </a:r>
            <a:endParaRPr lang="zh-CN" altLang="en-US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7" name="OTLSHAPE_TB_00000000000000000000000000000000_TimescaleInterval2"/>
          <p:cNvSpPr txBox="1"/>
          <p:nvPr>
            <p:custDataLst>
              <p:tags r:id="rId27"/>
            </p:custDataLst>
          </p:nvPr>
        </p:nvSpPr>
        <p:spPr>
          <a:xfrm>
            <a:off x="3019593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>
                <a:solidFill>
                  <a:schemeClr val="dk1"/>
                </a:solidFill>
                <a:latin typeface="Calibri" panose="020F0502020204030204" pitchFamily="34" charset="0"/>
              </a:rPr>
              <a:t>1921</a:t>
            </a:r>
            <a:endParaRPr lang="zh-CN" altLang="en-US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8" name="OTLSHAPE_TB_00000000000000000000000000000000_TimescaleInterval3"/>
          <p:cNvSpPr txBox="1"/>
          <p:nvPr>
            <p:custDataLst>
              <p:tags r:id="rId28"/>
            </p:custDataLst>
          </p:nvPr>
        </p:nvSpPr>
        <p:spPr>
          <a:xfrm>
            <a:off x="3640801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>
                <a:solidFill>
                  <a:schemeClr val="dk1"/>
                </a:solidFill>
                <a:latin typeface="Calibri" panose="020F0502020204030204" pitchFamily="34" charset="0"/>
              </a:rPr>
              <a:t>1930</a:t>
            </a:r>
            <a:endParaRPr lang="zh-CN" altLang="en-US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9" name="OTLSHAPE_TB_00000000000000000000000000000000_TimescaleInterval4"/>
          <p:cNvSpPr txBox="1"/>
          <p:nvPr>
            <p:custDataLst>
              <p:tags r:id="rId29"/>
            </p:custDataLst>
          </p:nvPr>
        </p:nvSpPr>
        <p:spPr>
          <a:xfrm>
            <a:off x="4262010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>
                <a:solidFill>
                  <a:schemeClr val="dk1"/>
                </a:solidFill>
                <a:latin typeface="Calibri" panose="020F0502020204030204" pitchFamily="34" charset="0"/>
              </a:rPr>
              <a:t>1939</a:t>
            </a:r>
            <a:endParaRPr lang="zh-CN" altLang="en-US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" name="OTLSHAPE_TB_00000000000000000000000000000000_TimescaleInterval5"/>
          <p:cNvSpPr txBox="1"/>
          <p:nvPr>
            <p:custDataLst>
              <p:tags r:id="rId30"/>
            </p:custDataLst>
          </p:nvPr>
        </p:nvSpPr>
        <p:spPr>
          <a:xfrm>
            <a:off x="4883219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>
                <a:solidFill>
                  <a:schemeClr val="dk1"/>
                </a:solidFill>
                <a:latin typeface="Calibri" panose="020F0502020204030204" pitchFamily="34" charset="0"/>
              </a:rPr>
              <a:t>1948</a:t>
            </a:r>
            <a:endParaRPr lang="zh-CN" altLang="en-US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OTLSHAPE_TB_00000000000000000000000000000000_TimescaleInterval6"/>
          <p:cNvSpPr txBox="1"/>
          <p:nvPr>
            <p:custDataLst>
              <p:tags r:id="rId31"/>
            </p:custDataLst>
          </p:nvPr>
        </p:nvSpPr>
        <p:spPr>
          <a:xfrm>
            <a:off x="5504616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 dirty="0">
                <a:solidFill>
                  <a:schemeClr val="dk1"/>
                </a:solidFill>
                <a:latin typeface="Calibri" panose="020F0502020204030204" pitchFamily="34" charset="0"/>
              </a:rPr>
              <a:t>1957</a:t>
            </a:r>
            <a:endParaRPr lang="zh-CN" altLang="en-US" spc="-2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2" name="OTLSHAPE_TB_00000000000000000000000000000000_TimescaleInterval7"/>
          <p:cNvSpPr txBox="1"/>
          <p:nvPr>
            <p:custDataLst>
              <p:tags r:id="rId32"/>
            </p:custDataLst>
          </p:nvPr>
        </p:nvSpPr>
        <p:spPr>
          <a:xfrm>
            <a:off x="6125825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 dirty="0">
                <a:solidFill>
                  <a:schemeClr val="dk1"/>
                </a:solidFill>
                <a:latin typeface="Calibri" panose="020F0502020204030204" pitchFamily="34" charset="0"/>
              </a:rPr>
              <a:t>1966</a:t>
            </a:r>
            <a:endParaRPr lang="zh-CN" altLang="en-US" spc="-2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TB_00000000000000000000000000000000_TimescaleInterval8"/>
          <p:cNvSpPr txBox="1"/>
          <p:nvPr>
            <p:custDataLst>
              <p:tags r:id="rId33"/>
            </p:custDataLst>
          </p:nvPr>
        </p:nvSpPr>
        <p:spPr>
          <a:xfrm>
            <a:off x="6747033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 dirty="0">
                <a:solidFill>
                  <a:schemeClr val="dk1"/>
                </a:solidFill>
                <a:latin typeface="Calibri" panose="020F0502020204030204" pitchFamily="34" charset="0"/>
              </a:rPr>
              <a:t>1975</a:t>
            </a:r>
            <a:endParaRPr lang="zh-CN" altLang="en-US" spc="-2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" name="OTLSHAPE_TB_00000000000000000000000000000000_TimescaleInterval9"/>
          <p:cNvSpPr txBox="1"/>
          <p:nvPr>
            <p:custDataLst>
              <p:tags r:id="rId34"/>
            </p:custDataLst>
          </p:nvPr>
        </p:nvSpPr>
        <p:spPr>
          <a:xfrm>
            <a:off x="7368241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>
                <a:solidFill>
                  <a:schemeClr val="dk1"/>
                </a:solidFill>
                <a:latin typeface="Calibri" panose="020F0502020204030204" pitchFamily="34" charset="0"/>
              </a:rPr>
              <a:t>1984</a:t>
            </a:r>
            <a:endParaRPr lang="zh-CN" altLang="en-US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" name="OTLSHAPE_TB_00000000000000000000000000000000_TimescaleInterval10"/>
          <p:cNvSpPr txBox="1"/>
          <p:nvPr>
            <p:custDataLst>
              <p:tags r:id="rId35"/>
            </p:custDataLst>
          </p:nvPr>
        </p:nvSpPr>
        <p:spPr>
          <a:xfrm>
            <a:off x="7989639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 dirty="0">
                <a:solidFill>
                  <a:schemeClr val="dk1"/>
                </a:solidFill>
                <a:latin typeface="Calibri" panose="020F0502020204030204" pitchFamily="34" charset="0"/>
              </a:rPr>
              <a:t>1993</a:t>
            </a:r>
            <a:endParaRPr lang="zh-CN" altLang="en-US" spc="-2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OTLSHAPE_TB_00000000000000000000000000000000_TimescaleInterval11"/>
          <p:cNvSpPr txBox="1"/>
          <p:nvPr>
            <p:custDataLst>
              <p:tags r:id="rId36"/>
            </p:custDataLst>
          </p:nvPr>
        </p:nvSpPr>
        <p:spPr>
          <a:xfrm>
            <a:off x="8610847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>
                <a:solidFill>
                  <a:schemeClr val="dk1"/>
                </a:solidFill>
                <a:latin typeface="Calibri" panose="020F0502020204030204" pitchFamily="34" charset="0"/>
              </a:rPr>
              <a:t>2002</a:t>
            </a:r>
            <a:endParaRPr lang="zh-CN" altLang="en-US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7" name="OTLSHAPE_TB_00000000000000000000000000000000_TimescaleInterval12"/>
          <p:cNvSpPr txBox="1"/>
          <p:nvPr>
            <p:custDataLst>
              <p:tags r:id="rId37"/>
            </p:custDataLst>
          </p:nvPr>
        </p:nvSpPr>
        <p:spPr>
          <a:xfrm>
            <a:off x="9232056" y="58810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altLang="zh-CN" spc="-20">
                <a:solidFill>
                  <a:schemeClr val="dk1"/>
                </a:solidFill>
                <a:latin typeface="Calibri" panose="020F0502020204030204" pitchFamily="34" charset="0"/>
              </a:rPr>
              <a:t>2011</a:t>
            </a:r>
            <a:endParaRPr lang="zh-CN" altLang="en-US" spc="-2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2" name="OTLSHAPE_M_ddfc2da9e10c4b31badc1b932c189b42_Title"/>
          <p:cNvSpPr txBox="1"/>
          <p:nvPr>
            <p:custDataLst>
              <p:tags r:id="rId38"/>
            </p:custDataLst>
          </p:nvPr>
        </p:nvSpPr>
        <p:spPr>
          <a:xfrm>
            <a:off x="2325090" y="4747151"/>
            <a:ext cx="2540364" cy="4924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zh-CN" altLang="en-US" sz="16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清朝结束</a:t>
            </a:r>
            <a:endParaRPr lang="en-US" altLang="zh-CN" sz="16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zh-CN" altLang="en-US" sz="16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16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The end of the Qing Dynasty</a:t>
            </a:r>
            <a:endParaRPr lang="zh-CN" altLang="en-US" sz="16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3" name="OTLSHAPE_M_ddfc2da9e10c4b31badc1b932c189b42_Date"/>
          <p:cNvSpPr txBox="1"/>
          <p:nvPr>
            <p:custDataLst>
              <p:tags r:id="rId39"/>
            </p:custDataLst>
          </p:nvPr>
        </p:nvSpPr>
        <p:spPr>
          <a:xfrm>
            <a:off x="2380734" y="5481404"/>
            <a:ext cx="900463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spc="-8" dirty="0">
                <a:solidFill>
                  <a:schemeClr val="dk2"/>
                </a:solidFill>
                <a:latin typeface="Calibri" panose="020F0502020204030204" pitchFamily="34" charset="0"/>
              </a:rPr>
              <a:t>1912</a:t>
            </a:r>
            <a:endParaRPr lang="zh-CN" altLang="en-US" sz="1200" spc="-8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M_ddfc2da9e10c4b31badc1b932c189b42_Shape"/>
          <p:cNvSpPr/>
          <p:nvPr>
            <p:custDataLst>
              <p:tags r:id="rId40"/>
            </p:custDataLst>
          </p:nvPr>
        </p:nvSpPr>
        <p:spPr>
          <a:xfrm rot="16200000">
            <a:off x="2374382" y="5335058"/>
            <a:ext cx="165100" cy="16510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135" name="OTLSHAPE_M_87e41d0e443b4374b2690e1d989e169e_Title"/>
          <p:cNvSpPr txBox="1"/>
          <p:nvPr>
            <p:custDataLst>
              <p:tags r:id="rId41"/>
            </p:custDataLst>
          </p:nvPr>
        </p:nvSpPr>
        <p:spPr>
          <a:xfrm>
            <a:off x="4927065" y="4711755"/>
            <a:ext cx="2075185" cy="7386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zh-CN" altLang="en-US" sz="1600" b="1" spc="-24" dirty="0">
                <a:solidFill>
                  <a:schemeClr val="dk1"/>
                </a:solidFill>
                <a:latin typeface="Calibri" panose="020F0502020204030204" pitchFamily="34" charset="0"/>
              </a:rPr>
              <a:t>中华人民共和国成立  </a:t>
            </a:r>
            <a:r>
              <a:rPr lang="en-US" altLang="zh-CN" sz="1600" b="1" spc="-24" dirty="0">
                <a:solidFill>
                  <a:schemeClr val="dk1"/>
                </a:solidFill>
                <a:latin typeface="Calibri" panose="020F0502020204030204" pitchFamily="34" charset="0"/>
              </a:rPr>
              <a:t>The founding of the PRC</a:t>
            </a:r>
          </a:p>
          <a:p>
            <a:endParaRPr lang="zh-CN" altLang="en-US" sz="1600" b="1" spc="-2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6" name="OTLSHAPE_M_87e41d0e443b4374b2690e1d989e169e_Date"/>
          <p:cNvSpPr txBox="1"/>
          <p:nvPr>
            <p:custDataLst>
              <p:tags r:id="rId42"/>
            </p:custDataLst>
          </p:nvPr>
        </p:nvSpPr>
        <p:spPr>
          <a:xfrm>
            <a:off x="4968931" y="5420482"/>
            <a:ext cx="822278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spc="-8" dirty="0">
                <a:solidFill>
                  <a:schemeClr val="dk2"/>
                </a:solidFill>
                <a:latin typeface="Calibri" panose="020F0502020204030204" pitchFamily="34" charset="0"/>
              </a:rPr>
              <a:t>1949</a:t>
            </a:r>
            <a:endParaRPr lang="zh-CN" altLang="en-US" sz="1200" spc="-8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7" name="OTLSHAPE_M_87e41d0e443b4374b2690e1d989e169e_Shape"/>
          <p:cNvSpPr/>
          <p:nvPr>
            <p:custDataLst>
              <p:tags r:id="rId43"/>
            </p:custDataLst>
          </p:nvPr>
        </p:nvSpPr>
        <p:spPr>
          <a:xfrm rot="16200000">
            <a:off x="4972232" y="5211307"/>
            <a:ext cx="165100" cy="165100"/>
          </a:xfrm>
          <a:prstGeom prst="flowChartMerg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138" name="OTLSHAPE_M_46c27ccc96284f49858ce4eedb13c95d_Title"/>
          <p:cNvSpPr txBox="1"/>
          <p:nvPr>
            <p:custDataLst>
              <p:tags r:id="rId44"/>
            </p:custDataLst>
          </p:nvPr>
        </p:nvSpPr>
        <p:spPr>
          <a:xfrm>
            <a:off x="7035167" y="4505508"/>
            <a:ext cx="1780273" cy="98488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zh-CN" altLang="en-US" sz="1600" b="1" spc="-24" dirty="0">
                <a:solidFill>
                  <a:schemeClr val="dk1"/>
                </a:solidFill>
                <a:latin typeface="Calibri" panose="020F0502020204030204" pitchFamily="34" charset="0"/>
              </a:rPr>
              <a:t>深圳试办经济特区  </a:t>
            </a:r>
            <a:r>
              <a:rPr lang="en-US" altLang="zh-CN" sz="1600" b="1" spc="-24" dirty="0">
                <a:solidFill>
                  <a:schemeClr val="dk1"/>
                </a:solidFill>
                <a:latin typeface="Calibri" panose="020F0502020204030204" pitchFamily="34" charset="0"/>
              </a:rPr>
              <a:t>Shenzhen try special economic zones</a:t>
            </a:r>
          </a:p>
          <a:p>
            <a:endParaRPr lang="zh-CN" altLang="en-US" sz="1600" b="1" spc="-2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9" name="OTLSHAPE_M_46c27ccc96284f49858ce4eedb13c95d_Date"/>
          <p:cNvSpPr txBox="1"/>
          <p:nvPr>
            <p:custDataLst>
              <p:tags r:id="rId45"/>
            </p:custDataLst>
          </p:nvPr>
        </p:nvSpPr>
        <p:spPr>
          <a:xfrm>
            <a:off x="7038571" y="5405180"/>
            <a:ext cx="4953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spc="-8" dirty="0">
                <a:solidFill>
                  <a:schemeClr val="dk2"/>
                </a:solidFill>
                <a:latin typeface="Calibri" panose="020F0502020204030204" pitchFamily="34" charset="0"/>
              </a:rPr>
              <a:t>1980</a:t>
            </a:r>
            <a:endParaRPr lang="zh-CN" altLang="en-US" sz="1200" spc="-8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OTLSHAPE_M_46c27ccc96284f49858ce4eedb13c95d_Shape"/>
          <p:cNvSpPr/>
          <p:nvPr>
            <p:custDataLst>
              <p:tags r:id="rId46"/>
            </p:custDataLst>
          </p:nvPr>
        </p:nvSpPr>
        <p:spPr>
          <a:xfrm rot="16200000">
            <a:off x="7057945" y="5231163"/>
            <a:ext cx="165100" cy="165100"/>
          </a:xfrm>
          <a:prstGeom prst="flowChartMerg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141" name="OTLSHAPE_M_99a376b94ec7496ea31061f624d9d95c_Title"/>
          <p:cNvSpPr txBox="1"/>
          <p:nvPr>
            <p:custDataLst>
              <p:tags r:id="rId47"/>
            </p:custDataLst>
          </p:nvPr>
        </p:nvSpPr>
        <p:spPr>
          <a:xfrm>
            <a:off x="8715610" y="5026931"/>
            <a:ext cx="987975" cy="7386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zh-CN" altLang="en-US" sz="1600" b="1" spc="-24" dirty="0">
                <a:solidFill>
                  <a:schemeClr val="dk1"/>
                </a:solidFill>
                <a:latin typeface="Calibri" panose="020F0502020204030204" pitchFamily="34" charset="0"/>
              </a:rPr>
              <a:t>加入</a:t>
            </a:r>
            <a:r>
              <a:rPr lang="en-US" altLang="zh-CN" sz="1600" b="1" spc="-24" dirty="0">
                <a:solidFill>
                  <a:schemeClr val="dk1"/>
                </a:solidFill>
                <a:latin typeface="Calibri" panose="020F0502020204030204" pitchFamily="34" charset="0"/>
              </a:rPr>
              <a:t>WTO Join WTO</a:t>
            </a:r>
          </a:p>
          <a:p>
            <a:endParaRPr lang="zh-CN" altLang="en-US" sz="1600" b="1" spc="-2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2" name="OTLSHAPE_M_99a376b94ec7496ea31061f624d9d95c_Date"/>
          <p:cNvSpPr txBox="1"/>
          <p:nvPr>
            <p:custDataLst>
              <p:tags r:id="rId48"/>
            </p:custDataLst>
          </p:nvPr>
        </p:nvSpPr>
        <p:spPr>
          <a:xfrm>
            <a:off x="8529093" y="5512414"/>
            <a:ext cx="4953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spc="-8" dirty="0">
                <a:solidFill>
                  <a:schemeClr val="dk2"/>
                </a:solidFill>
                <a:latin typeface="Calibri" panose="020F0502020204030204" pitchFamily="34" charset="0"/>
              </a:rPr>
              <a:t>2001</a:t>
            </a:r>
            <a:endParaRPr lang="zh-CN" altLang="en-US" sz="1200" spc="-8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3" name="OTLSHAPE_M_99a376b94ec7496ea31061f624d9d95c_Shape"/>
          <p:cNvSpPr/>
          <p:nvPr>
            <p:custDataLst>
              <p:tags r:id="rId49"/>
            </p:custDataLst>
          </p:nvPr>
        </p:nvSpPr>
        <p:spPr>
          <a:xfrm rot="16200000">
            <a:off x="8510304" y="5335058"/>
            <a:ext cx="165100" cy="165100"/>
          </a:xfrm>
          <a:prstGeom prst="flowChartMerg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144" name="OTLSHAPE_T_f7568dca3e2a46ff9c93c1dca5804f47_Shape"/>
          <p:cNvSpPr/>
          <p:nvPr>
            <p:custDataLst>
              <p:tags r:id="rId50"/>
            </p:custDataLst>
          </p:nvPr>
        </p:nvSpPr>
        <p:spPr>
          <a:xfrm>
            <a:off x="3695419" y="2161425"/>
            <a:ext cx="965200" cy="2032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145" name="OTLSHAPE_T_f7568dca3e2a46ff9c93c1dca5804f47_ShapePercentage" hidden="1"/>
          <p:cNvSpPr/>
          <p:nvPr>
            <p:custDataLst>
              <p:tags r:id="rId51"/>
            </p:custDataLst>
          </p:nvPr>
        </p:nvSpPr>
        <p:spPr>
          <a:xfrm>
            <a:off x="3729190" y="161450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6" name="OTLSHAPE_T_f7568dca3e2a46ff9c93c1dca5804f47_Duration" hidden="1"/>
          <p:cNvSpPr txBox="1"/>
          <p:nvPr>
            <p:custDataLst>
              <p:tags r:id="rId52"/>
            </p:custDataLst>
          </p:nvPr>
        </p:nvSpPr>
        <p:spPr>
          <a:xfrm>
            <a:off x="1524000" y="1545591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altLang="zh-CN" sz="1000">
                <a:solidFill>
                  <a:schemeClr val="accent2"/>
                </a:solidFill>
                <a:latin typeface="Calibri" panose="020F0502020204030204" pitchFamily="34" charset="0"/>
              </a:rPr>
              <a:t>5081 days</a:t>
            </a:r>
            <a:endParaRPr lang="zh-CN" alt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47" name="OTLSHAPE_T_f7568dca3e2a46ff9c93c1dca5804f47_TextPercentage" hidden="1"/>
          <p:cNvSpPr txBox="1"/>
          <p:nvPr>
            <p:custDataLst>
              <p:tags r:id="rId53"/>
            </p:custDataLst>
          </p:nvPr>
        </p:nvSpPr>
        <p:spPr>
          <a:xfrm>
            <a:off x="1524000" y="17006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48" name="OTLSHAPE_T_f7568dca3e2a46ff9c93c1dca5804f47_StartDate" hidden="1"/>
          <p:cNvSpPr txBox="1"/>
          <p:nvPr>
            <p:custDataLst>
              <p:tags r:id="rId54"/>
            </p:custDataLst>
          </p:nvPr>
        </p:nvSpPr>
        <p:spPr>
          <a:xfrm>
            <a:off x="1524000" y="17006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9" name="OTLSHAPE_T_f7568dca3e2a46ff9c93c1dca5804f47_EndDate" hidden="1"/>
          <p:cNvSpPr txBox="1"/>
          <p:nvPr>
            <p:custDataLst>
              <p:tags r:id="rId55"/>
            </p:custDataLst>
          </p:nvPr>
        </p:nvSpPr>
        <p:spPr>
          <a:xfrm>
            <a:off x="1524000" y="17006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0" name="OTLSHAPE_T_f7568dca3e2a46ff9c93c1dca5804f47_Title"/>
          <p:cNvSpPr txBox="1"/>
          <p:nvPr>
            <p:custDataLst>
              <p:tags r:id="rId56"/>
            </p:custDataLst>
          </p:nvPr>
        </p:nvSpPr>
        <p:spPr>
          <a:xfrm>
            <a:off x="1524000" y="2059772"/>
            <a:ext cx="2082800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zh-CN" altLang="en-US" sz="2000" b="1" spc="-24" dirty="0">
                <a:solidFill>
                  <a:srgbClr val="FF0000"/>
                </a:solidFill>
                <a:latin typeface="Calibri" panose="020F0502020204030204" pitchFamily="34" charset="0"/>
              </a:rPr>
              <a:t>日本侵华战争 </a:t>
            </a:r>
            <a:r>
              <a:rPr lang="en-US" altLang="zh-CN" sz="1600" b="1" spc="-24" dirty="0">
                <a:solidFill>
                  <a:schemeClr val="dk1"/>
                </a:solidFill>
                <a:latin typeface="Calibri" panose="020F0502020204030204" pitchFamily="34" charset="0"/>
              </a:rPr>
              <a:t>Japanese aggression</a:t>
            </a:r>
            <a:endParaRPr lang="zh-CN" altLang="en-US" sz="1600" b="1" spc="-2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1" name="OTLSHAPE_T_f7568dca3e2a46ff9c93c1dca5804f47_JoinedDate"/>
          <p:cNvSpPr txBox="1"/>
          <p:nvPr>
            <p:custDataLst>
              <p:tags r:id="rId57"/>
            </p:custDataLst>
          </p:nvPr>
        </p:nvSpPr>
        <p:spPr>
          <a:xfrm>
            <a:off x="4706474" y="2187612"/>
            <a:ext cx="2661766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spc="-6" dirty="0">
                <a:solidFill>
                  <a:schemeClr val="dk2"/>
                </a:solidFill>
                <a:latin typeface="Calibri" panose="020F0502020204030204" pitchFamily="34" charset="0"/>
              </a:rPr>
              <a:t>1931 - 1945</a:t>
            </a:r>
            <a:endParaRPr lang="zh-CN" altLang="en-US" sz="1200" spc="-6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2" name="OTLSHAPE_T_95f3930e8a5c4d85b944773133ee9b7d_Shape"/>
          <p:cNvSpPr/>
          <p:nvPr>
            <p:custDataLst>
              <p:tags r:id="rId58"/>
            </p:custDataLst>
          </p:nvPr>
        </p:nvSpPr>
        <p:spPr>
          <a:xfrm>
            <a:off x="5825060" y="3673599"/>
            <a:ext cx="76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153" name="OTLSHAPE_T_95f3930e8a5c4d85b944773133ee9b7d_ShapePercentage" hidden="1"/>
          <p:cNvSpPr/>
          <p:nvPr>
            <p:custDataLst>
              <p:tags r:id="rId59"/>
            </p:custDataLst>
          </p:nvPr>
        </p:nvSpPr>
        <p:spPr>
          <a:xfrm>
            <a:off x="5613037" y="201904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4" name="OTLSHAPE_T_95f3930e8a5c4d85b944773133ee9b7d_Duration" hidden="1"/>
          <p:cNvSpPr txBox="1"/>
          <p:nvPr>
            <p:custDataLst>
              <p:tags r:id="rId60"/>
            </p:custDataLst>
          </p:nvPr>
        </p:nvSpPr>
        <p:spPr>
          <a:xfrm>
            <a:off x="1524000" y="1950128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altLang="zh-CN" sz="1000">
                <a:solidFill>
                  <a:schemeClr val="accent2"/>
                </a:solidFill>
                <a:latin typeface="Calibri" panose="020F0502020204030204" pitchFamily="34" charset="0"/>
              </a:rPr>
              <a:t>365 days</a:t>
            </a:r>
            <a:endParaRPr lang="zh-CN" alt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55" name="OTLSHAPE_T_95f3930e8a5c4d85b944773133ee9b7d_TextPercentage" hidden="1"/>
          <p:cNvSpPr txBox="1"/>
          <p:nvPr>
            <p:custDataLst>
              <p:tags r:id="rId61"/>
            </p:custDataLst>
          </p:nvPr>
        </p:nvSpPr>
        <p:spPr>
          <a:xfrm>
            <a:off x="1524000" y="21051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56" name="OTLSHAPE_T_95f3930e8a5c4d85b944773133ee9b7d_StartDate" hidden="1"/>
          <p:cNvSpPr txBox="1"/>
          <p:nvPr>
            <p:custDataLst>
              <p:tags r:id="rId62"/>
            </p:custDataLst>
          </p:nvPr>
        </p:nvSpPr>
        <p:spPr>
          <a:xfrm>
            <a:off x="1524000" y="21051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7" name="OTLSHAPE_T_95f3930e8a5c4d85b944773133ee9b7d_EndDate" hidden="1"/>
          <p:cNvSpPr txBox="1"/>
          <p:nvPr>
            <p:custDataLst>
              <p:tags r:id="rId63"/>
            </p:custDataLst>
          </p:nvPr>
        </p:nvSpPr>
        <p:spPr>
          <a:xfrm>
            <a:off x="1524000" y="21051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8" name="OTLSHAPE_T_95f3930e8a5c4d85b944773133ee9b7d_Title"/>
          <p:cNvSpPr txBox="1"/>
          <p:nvPr>
            <p:custDataLst>
              <p:tags r:id="rId64"/>
            </p:custDataLst>
          </p:nvPr>
        </p:nvSpPr>
        <p:spPr>
          <a:xfrm>
            <a:off x="2684194" y="3623225"/>
            <a:ext cx="3055362" cy="800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zh-CN" altLang="en-US" sz="2000" b="1" dirty="0">
                <a:solidFill>
                  <a:srgbClr val="0070C0"/>
                </a:solidFill>
                <a:latin typeface="Calibri" panose="020F0502020204030204" pitchFamily="34" charset="0"/>
              </a:rPr>
              <a:t>国民经济发生严重困难 </a:t>
            </a:r>
            <a:r>
              <a:rPr lang="en-US" altLang="zh-CN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Serious difficulties in national economy</a:t>
            </a:r>
            <a:endParaRPr lang="zh-CN" altLang="en-US" sz="16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9" name="OTLSHAPE_T_95f3930e8a5c4d85b944773133ee9b7d_JoinedDate"/>
          <p:cNvSpPr txBox="1"/>
          <p:nvPr>
            <p:custDataLst>
              <p:tags r:id="rId65"/>
            </p:custDataLst>
          </p:nvPr>
        </p:nvSpPr>
        <p:spPr>
          <a:xfrm>
            <a:off x="5935449" y="3671888"/>
            <a:ext cx="10668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spc="-6" dirty="0">
                <a:solidFill>
                  <a:schemeClr val="dk2"/>
                </a:solidFill>
                <a:latin typeface="Calibri" panose="020F0502020204030204" pitchFamily="34" charset="0"/>
              </a:rPr>
              <a:t>1959 - 1960</a:t>
            </a:r>
            <a:endParaRPr lang="zh-CN" altLang="en-US" sz="1200" spc="-6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0" name="OTLSHAPE_T_7bc205647b3b4e1da2f639fc4231f7e7_Shape"/>
          <p:cNvSpPr/>
          <p:nvPr>
            <p:custDataLst>
              <p:tags r:id="rId66"/>
            </p:custDataLst>
          </p:nvPr>
        </p:nvSpPr>
        <p:spPr>
          <a:xfrm>
            <a:off x="6087837" y="2994745"/>
            <a:ext cx="6731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161" name="OTLSHAPE_T_7bc205647b3b4e1da2f639fc4231f7e7_ShapePercentage" hidden="1"/>
          <p:cNvSpPr/>
          <p:nvPr>
            <p:custDataLst>
              <p:tags r:id="rId67"/>
            </p:custDataLst>
          </p:nvPr>
        </p:nvSpPr>
        <p:spPr>
          <a:xfrm>
            <a:off x="6121608" y="235466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2" name="OTLSHAPE_T_7bc205647b3b4e1da2f639fc4231f7e7_Duration" hidden="1"/>
          <p:cNvSpPr txBox="1"/>
          <p:nvPr>
            <p:custDataLst>
              <p:tags r:id="rId68"/>
            </p:custDataLst>
          </p:nvPr>
        </p:nvSpPr>
        <p:spPr>
          <a:xfrm>
            <a:off x="1524000" y="2354666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altLang="zh-CN" sz="1000">
                <a:solidFill>
                  <a:schemeClr val="accent2"/>
                </a:solidFill>
                <a:latin typeface="Calibri" panose="020F0502020204030204" pitchFamily="34" charset="0"/>
              </a:rPr>
              <a:t>3518 days</a:t>
            </a:r>
            <a:endParaRPr lang="zh-CN" alt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63" name="OTLSHAPE_T_7bc205647b3b4e1da2f639fc4231f7e7_TextPercentage" hidden="1"/>
          <p:cNvSpPr txBox="1"/>
          <p:nvPr>
            <p:custDataLst>
              <p:tags r:id="rId69"/>
            </p:custDataLst>
          </p:nvPr>
        </p:nvSpPr>
        <p:spPr>
          <a:xfrm>
            <a:off x="1524000" y="250968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64" name="OTLSHAPE_T_7bc205647b3b4e1da2f639fc4231f7e7_StartDate" hidden="1"/>
          <p:cNvSpPr txBox="1"/>
          <p:nvPr>
            <p:custDataLst>
              <p:tags r:id="rId70"/>
            </p:custDataLst>
          </p:nvPr>
        </p:nvSpPr>
        <p:spPr>
          <a:xfrm>
            <a:off x="1524000" y="250968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5" name="OTLSHAPE_T_7bc205647b3b4e1da2f639fc4231f7e7_EndDate" hidden="1"/>
          <p:cNvSpPr txBox="1"/>
          <p:nvPr>
            <p:custDataLst>
              <p:tags r:id="rId71"/>
            </p:custDataLst>
          </p:nvPr>
        </p:nvSpPr>
        <p:spPr>
          <a:xfrm>
            <a:off x="1524000" y="250968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6" name="OTLSHAPE_T_7bc205647b3b4e1da2f639fc4231f7e7_Title"/>
          <p:cNvSpPr txBox="1"/>
          <p:nvPr>
            <p:custDataLst>
              <p:tags r:id="rId72"/>
            </p:custDataLst>
          </p:nvPr>
        </p:nvSpPr>
        <p:spPr>
          <a:xfrm>
            <a:off x="6068495" y="2390263"/>
            <a:ext cx="2641031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zh-CN" altLang="en-US" sz="2000" b="1" spc="-6" dirty="0">
                <a:solidFill>
                  <a:srgbClr val="AD1014"/>
                </a:solidFill>
                <a:latin typeface="Calibri" panose="020F0502020204030204" pitchFamily="34" charset="0"/>
              </a:rPr>
              <a:t>文化大革命</a:t>
            </a:r>
            <a:r>
              <a:rPr lang="zh-CN" altLang="en-US" sz="16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endParaRPr lang="en-US" altLang="zh-CN" sz="16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altLang="zh-CN" sz="16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The Great Cultural Revolution</a:t>
            </a:r>
            <a:endParaRPr lang="zh-CN" altLang="en-US" sz="16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7" name="OTLSHAPE_T_7bc205647b3b4e1da2f639fc4231f7e7_JoinedDate"/>
          <p:cNvSpPr txBox="1"/>
          <p:nvPr>
            <p:custDataLst>
              <p:tags r:id="rId73"/>
            </p:custDataLst>
          </p:nvPr>
        </p:nvSpPr>
        <p:spPr>
          <a:xfrm>
            <a:off x="6803502" y="3004012"/>
            <a:ext cx="2306727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spc="-6" dirty="0">
                <a:solidFill>
                  <a:schemeClr val="dk2"/>
                </a:solidFill>
                <a:latin typeface="Calibri" panose="020F0502020204030204" pitchFamily="34" charset="0"/>
              </a:rPr>
              <a:t>1966 - 1976</a:t>
            </a:r>
            <a:endParaRPr lang="zh-CN" altLang="en-US" sz="1200" spc="-6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8" name="OTLSHAPE_T_519af45b53694648af891ad3f7b2abe7_Shape"/>
          <p:cNvSpPr/>
          <p:nvPr>
            <p:custDataLst>
              <p:tags r:id="rId74"/>
            </p:custDataLst>
          </p:nvPr>
        </p:nvSpPr>
        <p:spPr>
          <a:xfrm>
            <a:off x="6953787" y="3314869"/>
            <a:ext cx="27559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169" name="OTLSHAPE_T_519af45b53694648af891ad3f7b2abe7_ShapePercentage" hidden="1"/>
          <p:cNvSpPr/>
          <p:nvPr>
            <p:custDataLst>
              <p:tags r:id="rId75"/>
            </p:custDataLst>
          </p:nvPr>
        </p:nvSpPr>
        <p:spPr>
          <a:xfrm>
            <a:off x="6987558" y="267478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0" name="OTLSHAPE_T_519af45b53694648af891ad3f7b2abe7_Duration" hidden="1"/>
          <p:cNvSpPr txBox="1"/>
          <p:nvPr>
            <p:custDataLst>
              <p:tags r:id="rId76"/>
            </p:custDataLst>
          </p:nvPr>
        </p:nvSpPr>
        <p:spPr>
          <a:xfrm>
            <a:off x="1524000" y="2621366"/>
            <a:ext cx="5842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altLang="zh-CN" sz="1000">
                <a:solidFill>
                  <a:schemeClr val="accent2"/>
                </a:solidFill>
                <a:latin typeface="Calibri" panose="020F0502020204030204" pitchFamily="34" charset="0"/>
              </a:rPr>
              <a:t>14550 days</a:t>
            </a:r>
            <a:endParaRPr lang="zh-CN" alt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1" name="OTLSHAPE_T_519af45b53694648af891ad3f7b2abe7_TextPercentage" hidden="1"/>
          <p:cNvSpPr txBox="1"/>
          <p:nvPr>
            <p:custDataLst>
              <p:tags r:id="rId77"/>
            </p:custDataLst>
          </p:nvPr>
        </p:nvSpPr>
        <p:spPr>
          <a:xfrm>
            <a:off x="1524000" y="277638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2" name="OTLSHAPE_T_519af45b53694648af891ad3f7b2abe7_StartDate" hidden="1"/>
          <p:cNvSpPr txBox="1"/>
          <p:nvPr>
            <p:custDataLst>
              <p:tags r:id="rId78"/>
            </p:custDataLst>
          </p:nvPr>
        </p:nvSpPr>
        <p:spPr>
          <a:xfrm>
            <a:off x="1524000" y="277638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73" name="OTLSHAPE_T_519af45b53694648af891ad3f7b2abe7_EndDate" hidden="1"/>
          <p:cNvSpPr txBox="1"/>
          <p:nvPr>
            <p:custDataLst>
              <p:tags r:id="rId79"/>
            </p:custDataLst>
          </p:nvPr>
        </p:nvSpPr>
        <p:spPr>
          <a:xfrm>
            <a:off x="1524000" y="277638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zh-CN" alt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74" name="OTLSHAPE_T_519af45b53694648af891ad3f7b2abe7_JoinedDate"/>
          <p:cNvSpPr txBox="1"/>
          <p:nvPr>
            <p:custDataLst>
              <p:tags r:id="rId80"/>
            </p:custDataLst>
          </p:nvPr>
        </p:nvSpPr>
        <p:spPr>
          <a:xfrm>
            <a:off x="9748034" y="3307752"/>
            <a:ext cx="879845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dirty="0">
                <a:solidFill>
                  <a:schemeClr val="dk2"/>
                </a:solidFill>
                <a:latin typeface="Calibri" panose="020F0502020204030204" pitchFamily="34" charset="0"/>
              </a:rPr>
              <a:t>1978 -2018</a:t>
            </a:r>
            <a:endParaRPr lang="zh-CN" altLang="en-US" sz="12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75" name="OTLSHAPE_T_519af45b53694648af891ad3f7b2abe7_Title"/>
          <p:cNvSpPr txBox="1"/>
          <p:nvPr>
            <p:custDataLst>
              <p:tags r:id="rId81"/>
            </p:custDataLst>
          </p:nvPr>
        </p:nvSpPr>
        <p:spPr>
          <a:xfrm>
            <a:off x="6913755" y="3579158"/>
            <a:ext cx="2846688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zh-CN" altLang="en-US" sz="2000" b="1" spc="-4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改革开放</a:t>
            </a:r>
            <a:endParaRPr lang="en-US" altLang="zh-CN" sz="2000" b="1" spc="-4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zh-CN" altLang="en-US" sz="16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16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Reform and opening up</a:t>
            </a:r>
            <a:endParaRPr lang="zh-CN" altLang="en-US" sz="16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8" name="OTLSHAPE_T_519af45b53694648af891ad3f7b2abe7_JoinedDate"/>
          <p:cNvSpPr txBox="1"/>
          <p:nvPr>
            <p:custDataLst>
              <p:tags r:id="rId82"/>
            </p:custDataLst>
          </p:nvPr>
        </p:nvSpPr>
        <p:spPr>
          <a:xfrm>
            <a:off x="9978325" y="3617121"/>
            <a:ext cx="879845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dirty="0">
                <a:solidFill>
                  <a:srgbClr val="FF0000"/>
                </a:solidFill>
                <a:latin typeface="Calibri" panose="020F0502020204030204" pitchFamily="34" charset="0"/>
              </a:rPr>
              <a:t>GDP</a:t>
            </a:r>
            <a:endParaRPr lang="zh-CN" altLang="en-US" sz="12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76" name="Title 1"/>
          <p:cNvSpPr txBox="1">
            <a:spLocks/>
          </p:cNvSpPr>
          <p:nvPr/>
        </p:nvSpPr>
        <p:spPr>
          <a:xfrm>
            <a:off x="1553823" y="241393"/>
            <a:ext cx="9388831" cy="1220530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300" b="1" u="sng" dirty="0"/>
              <a:t>中国</a:t>
            </a:r>
            <a:r>
              <a:rPr lang="en-US" altLang="zh-CN" sz="4300" b="1" u="sng" dirty="0"/>
              <a:t>100</a:t>
            </a:r>
            <a:r>
              <a:rPr lang="zh-CN" altLang="en-US" sz="4300" b="1" u="sng" dirty="0"/>
              <a:t>年发生了什么？</a:t>
            </a:r>
            <a:endParaRPr lang="en-US" altLang="zh-CN" sz="4300" b="1" u="sng" dirty="0"/>
          </a:p>
          <a:p>
            <a:r>
              <a:rPr lang="en-US" altLang="zh-CN" sz="3300" u="sng" dirty="0"/>
              <a:t>What has happened in China in the past 100 years? </a:t>
            </a:r>
          </a:p>
        </p:txBody>
      </p:sp>
      <p:sp>
        <p:nvSpPr>
          <p:cNvPr id="179" name="OTLSHAPE_T_95f3930e8a5c4d85b944773133ee9b7d_Shape"/>
          <p:cNvSpPr/>
          <p:nvPr>
            <p:custDataLst>
              <p:tags r:id="rId83"/>
            </p:custDataLst>
          </p:nvPr>
        </p:nvSpPr>
        <p:spPr>
          <a:xfrm>
            <a:off x="4690521" y="2916906"/>
            <a:ext cx="263436" cy="203200"/>
          </a:xfrm>
          <a:prstGeom prst="rect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80" name="OTLSHAPE_T_95f3930e8a5c4d85b944773133ee9b7d_JoinedDate"/>
          <p:cNvSpPr txBox="1"/>
          <p:nvPr>
            <p:custDataLst>
              <p:tags r:id="rId84"/>
            </p:custDataLst>
          </p:nvPr>
        </p:nvSpPr>
        <p:spPr>
          <a:xfrm>
            <a:off x="4971806" y="2935907"/>
            <a:ext cx="753408" cy="1888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altLang="zh-CN" sz="1200" spc="-6" dirty="0">
                <a:solidFill>
                  <a:schemeClr val="dk2"/>
                </a:solidFill>
                <a:latin typeface="Calibri" panose="020F0502020204030204" pitchFamily="34" charset="0"/>
              </a:rPr>
              <a:t>1946 - 1949</a:t>
            </a:r>
            <a:endParaRPr lang="zh-CN" altLang="en-US" sz="1200" spc="-6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1" name="OTLSHAPE_T_95f3930e8a5c4d85b944773133ee9b7d_Title"/>
          <p:cNvSpPr txBox="1"/>
          <p:nvPr>
            <p:custDataLst>
              <p:tags r:id="rId85"/>
            </p:custDataLst>
          </p:nvPr>
        </p:nvSpPr>
        <p:spPr>
          <a:xfrm>
            <a:off x="1629140" y="2865598"/>
            <a:ext cx="3055362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zh-CN" altLang="en-US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人民解放战争</a:t>
            </a:r>
            <a:endParaRPr lang="en-US" altLang="zh-CN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r"/>
            <a:r>
              <a:rPr lang="en-US" altLang="zh-CN" sz="1600" b="1" spc="-24" dirty="0">
                <a:solidFill>
                  <a:schemeClr val="dk1"/>
                </a:solidFill>
                <a:latin typeface="Calibri" panose="020F0502020204030204" pitchFamily="34" charset="0"/>
              </a:rPr>
              <a:t>People's Liberation War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428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3" grpId="0"/>
      <p:bldP spid="134" grpId="0" animBg="1"/>
      <p:bldP spid="135" grpId="0"/>
      <p:bldP spid="136" grpId="0"/>
      <p:bldP spid="137" grpId="0" animBg="1"/>
      <p:bldP spid="138" grpId="0"/>
      <p:bldP spid="139" grpId="0"/>
      <p:bldP spid="140" grpId="0" animBg="1"/>
      <p:bldP spid="141" grpId="0"/>
      <p:bldP spid="142" grpId="0"/>
      <p:bldP spid="143" grpId="0" animBg="1"/>
      <p:bldP spid="144" grpId="0" animBg="1"/>
      <p:bldP spid="150" grpId="0"/>
      <p:bldP spid="151" grpId="0"/>
      <p:bldP spid="152" grpId="0" animBg="1"/>
      <p:bldP spid="158" grpId="0"/>
      <p:bldP spid="159" grpId="0"/>
      <p:bldP spid="160" grpId="0" animBg="1"/>
      <p:bldP spid="166" grpId="0"/>
      <p:bldP spid="167" grpId="0"/>
      <p:bldP spid="168" grpId="0" animBg="1"/>
      <p:bldP spid="174" grpId="0"/>
      <p:bldP spid="175" grpId="0"/>
      <p:bldP spid="188" grpId="0"/>
      <p:bldP spid="179" grpId="0" animBg="1"/>
      <p:bldP spid="180" grpId="0"/>
      <p:bldP spid="1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6657" y="212366"/>
            <a:ext cx="9144000" cy="732179"/>
          </a:xfrm>
        </p:spPr>
        <p:txBody>
          <a:bodyPr>
            <a:normAutofit/>
          </a:bodyPr>
          <a:lstStyle/>
          <a:p>
            <a:r>
              <a:rPr lang="en-US" b="1" u="sng" dirty="0"/>
              <a:t>Modern Chinese Family  </a:t>
            </a:r>
            <a:r>
              <a:rPr lang="zh-CN" altLang="en-US" b="1" u="sng" dirty="0"/>
              <a:t>现代中国家庭</a:t>
            </a:r>
            <a:endParaRPr lang="en-US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487713" y="5031316"/>
            <a:ext cx="104296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Who has the most power in this family?</a:t>
            </a:r>
            <a:r>
              <a:rPr lang="zh-CN" altLang="en-US" sz="2800" dirty="0"/>
              <a:t>这个家庭谁最有权力？</a:t>
            </a:r>
            <a:endParaRPr lang="en-US" altLang="zh-CN" sz="2800" dirty="0"/>
          </a:p>
          <a:p>
            <a:r>
              <a:rPr lang="en-US" altLang="zh-CN" sz="2800" dirty="0"/>
              <a:t>Where are the strongest relationships?</a:t>
            </a:r>
            <a:r>
              <a:rPr lang="zh-CN" altLang="en-US" sz="2800" dirty="0"/>
              <a:t>最牢固的关系在哪里？</a:t>
            </a:r>
            <a:endParaRPr lang="en-US" altLang="zh-CN" sz="2800" dirty="0"/>
          </a:p>
          <a:p>
            <a:r>
              <a:rPr lang="en-US" altLang="zh-CN" sz="2800" dirty="0"/>
              <a:t>How are the roles of men and women different?</a:t>
            </a:r>
          </a:p>
          <a:p>
            <a:r>
              <a:rPr lang="zh-CN" altLang="en-US" sz="2800" dirty="0"/>
              <a:t>男人和女人的角色有怎样的不同？</a:t>
            </a:r>
            <a:endParaRPr lang="en-US" altLang="zh-CN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57600" y="972305"/>
            <a:ext cx="5334000" cy="35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1958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1295401"/>
            <a:ext cx="4038600" cy="4712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0064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Parents’ Role with Young Children</a:t>
            </a:r>
            <a:br>
              <a:rPr lang="en-US" b="1" u="sng" dirty="0"/>
            </a:br>
            <a:r>
              <a:rPr lang="zh-CN" altLang="en-US" b="1" u="sng" dirty="0"/>
              <a:t>父母的角色</a:t>
            </a:r>
            <a:r>
              <a:rPr lang="en-US" altLang="zh-CN" b="1" u="sng" dirty="0"/>
              <a:t>—</a:t>
            </a:r>
            <a:r>
              <a:rPr lang="zh-CN" altLang="en-US" b="1" u="sng" dirty="0"/>
              <a:t>早年时期</a:t>
            </a:r>
            <a:endParaRPr lang="en-US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94823" y="1486319"/>
            <a:ext cx="4695930" cy="4201048"/>
          </a:xfrm>
        </p:spPr>
        <p:txBody>
          <a:bodyPr/>
          <a:lstStyle/>
          <a:p>
            <a:r>
              <a:rPr lang="en-US" dirty="0"/>
              <a:t>Meet their physical and emotional needs </a:t>
            </a:r>
            <a:r>
              <a:rPr lang="zh-CN" altLang="en-US" dirty="0"/>
              <a:t>满足我们的生理和情感需求</a:t>
            </a:r>
            <a:endParaRPr lang="en-US" dirty="0"/>
          </a:p>
          <a:p>
            <a:r>
              <a:rPr lang="en-US" dirty="0"/>
              <a:t>Set appropriate boundaries      </a:t>
            </a:r>
            <a:r>
              <a:rPr lang="zh-CN" altLang="en-US" dirty="0"/>
              <a:t>设置适当的边界</a:t>
            </a:r>
            <a:endParaRPr lang="en-US" dirty="0"/>
          </a:p>
          <a:p>
            <a:r>
              <a:rPr lang="en-US" dirty="0"/>
              <a:t>Show unconditional love     </a:t>
            </a:r>
            <a:r>
              <a:rPr lang="zh-CN" altLang="en-US" dirty="0"/>
              <a:t>显露无条件的爱</a:t>
            </a:r>
            <a:endParaRPr lang="en-US" dirty="0"/>
          </a:p>
          <a:p>
            <a:r>
              <a:rPr lang="en-US" dirty="0"/>
              <a:t>Provide good role models    </a:t>
            </a:r>
            <a:r>
              <a:rPr lang="zh-CN" altLang="en-US" dirty="0"/>
              <a:t>提供良好的榜样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91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16062" y="3362524"/>
            <a:ext cx="5251938" cy="358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Parents’ Role – Teenage Years</a:t>
            </a:r>
            <a:br>
              <a:rPr lang="en-US" b="1" u="sng" dirty="0"/>
            </a:br>
            <a:r>
              <a:rPr lang="zh-CN" altLang="en-US" b="1" u="sng" dirty="0"/>
              <a:t>父母的角色</a:t>
            </a:r>
            <a:r>
              <a:rPr lang="en-US" altLang="zh-CN" b="1" u="sng" dirty="0"/>
              <a:t>—</a:t>
            </a:r>
            <a:r>
              <a:rPr lang="zh-CN" altLang="en-US" b="1" u="sng" dirty="0"/>
              <a:t>青年时期</a:t>
            </a:r>
            <a:endParaRPr lang="en-US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28800" y="1276996"/>
            <a:ext cx="8686800" cy="4078775"/>
          </a:xfrm>
        </p:spPr>
        <p:txBody>
          <a:bodyPr>
            <a:normAutofit/>
          </a:bodyPr>
          <a:lstStyle/>
          <a:p>
            <a:r>
              <a:rPr lang="en-US" dirty="0"/>
              <a:t>Give increasing independence  </a:t>
            </a:r>
            <a:r>
              <a:rPr lang="zh-CN" altLang="en-US" dirty="0"/>
              <a:t>增加独立</a:t>
            </a:r>
            <a:endParaRPr lang="en-US" b="1" dirty="0"/>
          </a:p>
          <a:p>
            <a:r>
              <a:rPr lang="en-US" dirty="0"/>
              <a:t>Continue to meet their physical and emotional needs and set appropriate boundaries                                       </a:t>
            </a:r>
            <a:r>
              <a:rPr lang="zh-CN" altLang="en-US" dirty="0"/>
              <a:t>继续满足我们的生理和情感需求并设置适当的边界</a:t>
            </a:r>
            <a:endParaRPr lang="en-US" dirty="0"/>
          </a:p>
          <a:p>
            <a:r>
              <a:rPr lang="en-US" dirty="0"/>
              <a:t>Teach them to consider parents’ needs and start to give something back</a:t>
            </a:r>
          </a:p>
          <a:p>
            <a:pPr marL="0" indent="0">
              <a:buNone/>
            </a:pPr>
            <a:r>
              <a:rPr lang="zh-CN" altLang="en-US" dirty="0"/>
              <a:t>教会我们考虑他们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的需求并开始给予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一些反馈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7423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64106" y="3674182"/>
            <a:ext cx="4913397" cy="3183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2" y="245609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Parents’ Role – Young Adult, Leaving Home</a:t>
            </a:r>
            <a:br>
              <a:rPr lang="en-US" b="1" u="sng" dirty="0"/>
            </a:br>
            <a:r>
              <a:rPr lang="zh-CN" altLang="en-US" b="1" u="sng" dirty="0"/>
              <a:t>父母的角色</a:t>
            </a:r>
            <a:r>
              <a:rPr lang="en-US" altLang="zh-CN" b="1" u="sng" dirty="0"/>
              <a:t>—</a:t>
            </a:r>
            <a:r>
              <a:rPr lang="zh-CN" altLang="en-US" b="1" u="sng" dirty="0"/>
              <a:t>成熟，离开家的时期</a:t>
            </a:r>
            <a:endParaRPr lang="en-US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14502" y="1514226"/>
            <a:ext cx="8763000" cy="3828143"/>
          </a:xfrm>
        </p:spPr>
        <p:txBody>
          <a:bodyPr>
            <a:normAutofit/>
          </a:bodyPr>
          <a:lstStyle/>
          <a:p>
            <a:r>
              <a:rPr lang="en-US" dirty="0"/>
              <a:t>Give support and advice  </a:t>
            </a:r>
            <a:r>
              <a:rPr lang="zh-CN" altLang="en-US" dirty="0"/>
              <a:t>给予支持和建议</a:t>
            </a:r>
            <a:endParaRPr lang="en-US" dirty="0"/>
          </a:p>
          <a:p>
            <a:r>
              <a:rPr lang="en-US" dirty="0"/>
              <a:t>Allow independence and encourage them to make their own decisions  </a:t>
            </a:r>
            <a:r>
              <a:rPr lang="zh-CN" altLang="en-US" dirty="0"/>
              <a:t>允许独立并且支持我们做出自己的决定</a:t>
            </a:r>
            <a:endParaRPr lang="en-US" dirty="0"/>
          </a:p>
          <a:p>
            <a:r>
              <a:rPr lang="en-US" dirty="0"/>
              <a:t>Make transition into adult relationships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zh-CN" altLang="en-US" dirty="0"/>
              <a:t>转变为成年人的关系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90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16445" y="3838470"/>
            <a:ext cx="6824690" cy="2939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7413" y="231095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Getting Married – New Family Focus</a:t>
            </a:r>
            <a:br>
              <a:rPr lang="en-US" b="1" u="sng" dirty="0"/>
            </a:br>
            <a:r>
              <a:rPr lang="zh-CN" altLang="en-US" b="1" u="sng" dirty="0"/>
              <a:t>结婚</a:t>
            </a:r>
            <a:r>
              <a:rPr lang="en-US" altLang="zh-CN" b="1" u="sng" dirty="0"/>
              <a:t>—</a:t>
            </a:r>
            <a:r>
              <a:rPr lang="zh-CN" altLang="en-US" b="1" u="sng" dirty="0"/>
              <a:t>新家庭的焦点</a:t>
            </a:r>
            <a:endParaRPr lang="en-US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51521" y="1219200"/>
            <a:ext cx="8236058" cy="5181600"/>
          </a:xfrm>
        </p:spPr>
        <p:txBody>
          <a:bodyPr>
            <a:noAutofit/>
          </a:bodyPr>
          <a:lstStyle/>
          <a:p>
            <a:r>
              <a:rPr lang="en-US" dirty="0"/>
              <a:t>Establish new decision-making structures                          </a:t>
            </a:r>
            <a:r>
              <a:rPr lang="zh-CN" altLang="en-US" dirty="0"/>
              <a:t>建立新的决策结构</a:t>
            </a:r>
            <a:endParaRPr lang="en-US" dirty="0"/>
          </a:p>
          <a:p>
            <a:r>
              <a:rPr lang="en-US" dirty="0"/>
              <a:t>Parents relate to “we”, not “I”                                             </a:t>
            </a:r>
            <a:r>
              <a:rPr lang="zh-CN" altLang="en-US" dirty="0"/>
              <a:t>父母和“我们”联系，而不仅仅只是“我”</a:t>
            </a:r>
            <a:endParaRPr lang="en-US" altLang="zh-CN" dirty="0"/>
          </a:p>
          <a:p>
            <a:r>
              <a:rPr lang="en-US"/>
              <a:t>Set appropriate </a:t>
            </a:r>
            <a:r>
              <a:rPr lang="en-US" dirty="0"/>
              <a:t>boundaries to build marriage unity while supporting needs of parents</a:t>
            </a:r>
          </a:p>
          <a:p>
            <a:pPr marL="0" indent="0">
              <a:buNone/>
            </a:pPr>
            <a:r>
              <a:rPr lang="zh-CN" altLang="en-US" dirty="0"/>
              <a:t>适当的界限来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建立婚姻的统一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同时支持父母的需求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584025" y="938689"/>
            <a:ext cx="2733152" cy="175432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Matt 19:5 </a:t>
            </a:r>
            <a:r>
              <a:rPr lang="en-US" dirty="0"/>
              <a:t>‘Therefore a man shall leave his father and his mother and hold fast to his wife, and the two shall become one flesh’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0932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54322" y="4068"/>
            <a:ext cx="5797898" cy="68539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80010" y="160774"/>
            <a:ext cx="297431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As a child</a:t>
            </a:r>
            <a:r>
              <a:rPr lang="en-US" sz="2800" dirty="0"/>
              <a:t>: </a:t>
            </a:r>
          </a:p>
          <a:p>
            <a:r>
              <a:rPr lang="en-US" sz="2400" dirty="0"/>
              <a:t>Your relationship with your parents (or whoever brought you up)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80010" y="3717890"/>
            <a:ext cx="27632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5 minutes to answer the questions, then share with your spouse and discuss</a:t>
            </a:r>
          </a:p>
        </p:txBody>
      </p:sp>
    </p:spTree>
    <p:extLst>
      <p:ext uri="{BB962C8B-B14F-4D97-AF65-F5344CB8AC3E}">
        <p14:creationId xmlns:p14="http://schemas.microsoft.com/office/powerpoint/2010/main" val="28513260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emgtQ04iLCJTdHlsZU5hbWUiOm51bGwsIlZlcnNpb24iOnsiJGlkIjoiMiIsIlZlcnNpb24iOiIzLjEuMiIsIk9yaWdpbmFsQXNzZW1ibHlWZXJzaW9uIjoiMy4yMy4wMC4wMCIsIkVkaXRpb24iOiJCYXNpYyIsIklzUGx1c0VkaXRpb24iOmZhbHNlfSwiRWZmZWN0IjoxLCJTdHlsZSI6eyIkaWQiOiIzIiwiVGltZWJhbmRTdHlsZSI6eyIkaWQiOiI0IiwiU2NhbGVNYXJraW5nIjowLCJTaGFwZSI6MywiU2hhcGVTdHlsZSI6eyIkaWQiOiI1IiwiTWFyZ2luIjp7IiRpZCI6IjYiLCJUb3AiOjAsIkxlZnQiOjEwLCJSaWdodCI6MTAsIkJvdHRvbSI6MH0sIlBhZGRpbmciOnsiJGlkIjoiNyIsIlRvcCI6MywiTGVmdCI6MCwiUmlnaHQiOjAsIkJvdHRvbSI6M30sIkJhY2tncm91bmQiOnsiJGlkIjoiOCIsIkNvbG9yIjp7IiRpZCI6IjkiLCJBIjoyNTUsIlIiOjE3OCwiRyI6MTc4LCJCIjoxNzh9fSwiSXNWaXNpYmxlIjp0cnVlLCJXaWR0aCI6M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ODksIlIiOjAsIkciOjAsIkIiOjB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mYWxz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jU1LCJSIjoyNTUsIkciOjE5MiwiQiI6MH19LCJBcHBlbmRZZWFyT25ZZWFyQ2hhbmdlIjp0cnVlLCJFbGFwc2VkVGltZUZvcm1hdCI6MSwiVG9kYXlNYXJrZXJQb3NpdGlvbiI6MywiUXVpY2tQb3NpdGlvbiI6MiwiQWJzb2x1dGVQb3NpdGlvbiI6NDA1LjAsIk1hcmdpbiI6eyIkaWQiOiI0OSIsIlRvcCI6MCwiTGVmdCI6MTAsIlJpZ2h0IjoxMCwiQm90dG9tIjowfSwiUGFkZGluZyI6eyIkaWQiOiI1MCIsIlRvcCI6MCwiTGVmdCI6MCwiUmlnaHQiOjAsIkJvdHRvbSI6MH0sIkJhY2tncm91bmQiOnsiJGlkIjoiNTEiLCJDb2xvciI6eyIkaWQiOiI1MiIsIkEiOjI1NSwiUiI6MTc4LCJHIjoxNzgsIkIiOjE3OH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xMjcsIlIiOjMxLCJHIjo3MywiQiI6MTI2fX0sIkxpbmVXZWlnaHQiOjEuMCwiTGluZVR5cGUiOjAsIlBhcmVudFN0eWxlIjpudWxsfSwiSXNCZWxvd1RpbWViYW5kIjpmYWxzZSwiSGlkZURhdGUiOmZhbHNlLCJTaGFwZVNpemUiOjE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eyIkaWQiOiI2MiIsIkNvbG9yIjp7IiRpZCI6IjYzIiwiQSI6MjU1LCJSIjowLCJHIjoxMTQsIkIiOjE4OH19LCJJc1Zpc2libGUiOnRydWUsIldpZHRoIjoxOC4wLCJIZWlnaHQiOjIw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EsIkZvbnROYW1lIjoiQ2FsaWJyaSIsIklzQm9sZCI6dHJ1ZSwiSXNJdGFsaWMiOmZhbHNlLCJJc1VuZGVybGluZWQiOmZhbHNlLCJQYXJlbnRTdHlsZSI6bnVsbH0sIkF1dG9TaXplIjowLCJGb3JlZ3JvdW5kIjp7IiRpZCI6IjY5IiwiQ29sb3IiOnsiJGlkIjoiNz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k0vZC9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IiLCJTaGFwZSI6MCwiU2hhcGVUaGlja25lc3MiOjEsIkR1cmF0aW9uRm9ybWF0IjowLCJJbmNsdWRlTm9uV29ya2luZ0RheXNJbkR1cmF0aW9uIjpmYWxzZSwiUGVyY2VudGFnZUNvbXBsZXRlU3R5bGUiOnsiJGlkIjoiODMiLCJGb250U2V0dGluZ3MiOnsiJGlkIjoiODQiLCJGb250U2l6ZSI6MTAsIkZvbnROYW1lIjoiQ2FsaWJyaSIsIklzQm9sZCI6ZmFsc2UsIklzSXRhbGljIjpmYWxzZSwiSXNVbmRlcmxpbmVkIjpmYWxzZSwiUGFyZW50U3R5bGUiOm51bGx9LCJBdXRvU2l6ZSI6MCwiRm9yZWdyb3VuZCI6eyIkaWQiOiI4NSIsIkNvbG9yIjp7IiRpZCI6Ijg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ciLCJUb3AiOjAsIkxlZnQiOjAsIlJpZ2h0IjowLCJCb3R0b20iOjB9LCJQYWRkaW5nIjp7IiRpZCI6Ijg4IiwiVG9wIjowLCJMZWZ0IjowLCJSaWdodCI6MCwiQm90dG9tIjowfSwiQmFja2dyb3VuZCI6eyIkaWQiOiI4OSIsIkNvbG9yIjp7IiRyZWYiOiIyMCJ9fSwiSXNWaXNpYmxlIjp0cnVlLCJXaWR0aCI6MC4wLCJIZWlnaHQiOjAuMCwiQm9yZGVyU3R5bGUiOm51bGwsIlBhcmVudFN0eWxlIjpudWxsfSwiRHVyYXRpb25TdHlsZSI6eyIkaWQiOiI5MCIsIkZvbnRTZXR0aW5ncyI6eyIkaWQiOiI5MSIsIkZvbnRTaXplIjoxMCwiRm9udE5hbWUiOiJDYWxpYnJpIiwiSXNCb2xkIjpmYWxzZSwiSXNJdGFsaWMiOmZhbHNlLCJJc1VuZGVybGluZWQiOmZhbHNlLCJQYXJlbnRTdHlsZSI6bnVsbH0sIkF1dG9TaXplIjowLCJGb3JlZ3JvdW5kIjp7IiRpZCI6IjkyIiwiQ29sb3IiOnsiJGlkIjoiO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CIsIlRvcCI6MCwiTGVmdCI6MCwiUmlnaHQiOjAsIkJvdHRvbSI6MH0sIlBhZGRpbmciOnsiJGlkIjoiOTUiLCJUb3AiOjAsIkxlZnQiOjAsIlJpZ2h0IjowLCJCb3R0b20iOjB9LCJCYWNrZ3JvdW5kIjp7IiRpZCI6Ijk2IiwiQ29sb3IiOnsiJHJlZiI6IjIwIn19LCJJc1Zpc2libGUiOnRydWUsIldpZHRoIjowLjAsIkhlaWdodCI6MC4wLCJCb3JkZXJTdHlsZSI6bnVsbCwiUGFyZW50U3R5bGUiOm51bGx9LCJIb3Jpem9udGFsQ29ubmVjdG9yU3R5bGUiOnsiJGlkIjoiOTciLCJMaW5lQ29sb3IiOnsiJGlkIjoiOTgiLCIkdHlwZSI6Ik5MUkUuQ29tbW9uLkRvbS5Tb2xpZENvbG9yQnJ1c2gsIE5MUkUuQ29tbW9uIiwiQ29sb3IiOnsiJGlkIjoiOTkiLCJBIjoyNTUsIlIiOjIwNCwiRyI6MjA0LCJCIjoyMDR9fSwiTGluZVdlaWdodCI6MS4wLCJMaW5lVHlwZSI6MCwiUGFyZW50U3R5bGUiOm51bGx9LCJWZXJ0aWNhbENvbm5lY3RvclN0eWxlIjp7IiRpZCI6IjEwMCIsIkxpbmVDb2xvciI6eyIkaWQiOiIxMDEiLCIkdHlwZSI6Ik5MUkUuQ29tbW9uLkRvbS5Tb2xpZENvbG9yQnJ1c2gsIE5MUkUuQ29tbW9uIiwiQ29sb3IiOnsiJGlkIjoiMTAyIiwiQSI6MjU1LCJSIjoyMDQsIkciOjIwNCwiQiI6MjA0fX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ZmFsc2UsIlBlcmNlbnRhZ2VDb21wbGV0ZVNoYXBlT3BhY2l0eSI6MzUsIlNoYXBlU3R5bGUiOnsiJGlkIjoiMTAzIiwiTWFyZ2luIjp7IiRpZCI6IjEwNCIsIlRvcCI6MCwiTGVmdCI6NCwiUmlnaHQiOjQsIkJvdHRvbSI6MH0sIlBhZGRpbmciOnsiJGlkIjoiMTA1IiwiVG9wIjowLCJMZWZ0IjowLCJSaWdodCI6MCwiQm90dG9tIjowfSwiQmFja2dyb3VuZCI6eyIkaWQiOiIxMDYiLCJDb2xvciI6eyIkaWQiOiIxMDciLCJBIjoyNTUsIlIiOjAsIkciOjExNCwiQiI6MTg4fX0sIklzVmlzaWJsZSI6dHJ1ZSwiV2lkdGgiOjAuMCwiSGVpZ2h0IjoxNi4wLCJCb3JkZXJTdHlsZSI6eyIkaWQiOiIxMDgiLCJMaW5lQ29sb3IiOnsiJGlkIjoiMTA5IiwiJHR5cGUiOiJOTFJFLkNvbW1vbi5Eb20uU29saWRDb2xvckJydXNoLCBOTFJFLkNvbW1vbiIsIkNvbG9yIjp7IiRpZCI6IjExMCIsIkEiOjI1NSwiUiI6MjU1LCJHIjowLCJCIjowfX0sIkxpbmVXZWlnaHQiOjAuMCwiTGluZVR5cGUiOjAsIlBhcmVudFN0eWxlIjpudWxsfSwiUGFyZW50U3R5bGUiOm51bGx9LCJUaXRsZVN0eWxlIjp7IiRpZCI6IjExMSIsIkZvbnRTZXR0aW5ncyI6eyIkaWQiOiIxMTIiLCJGb250U2l6ZSI6MTEsIkZvbnROYW1lIjoiQ2FsaWJyaSIsIklzQm9sZCI6dHJ1ZSwiSXNJdGFsaWMiOmZhbHNlLCJJc1VuZGVybGluZWQiOmZhbHNlLCJQYXJlbnRTdHlsZSI6bnVsbH0sIkF1dG9TaXplIjowLCJGb3JlZ3JvdW5kIjp7IiRpZCI6IjExMyIsIkNvbG9yIjp7IiRpZCI6IjExN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UiLCJUb3AiOjAsIkxlZnQiOjAsIlJpZ2h0IjowLCJCb3R0b20iOjB9LCJQYWRkaW5nIjp7IiRpZCI6IjExNiIsIlRvcCI6MCwiTGVmdCI6MCwiUmlnaHQiOjAsIkJvdHRvbSI6MH0sIkJhY2tncm91bmQiOnsiJGlkIjoiMTE3IiwiQ29sb3IiOnsiJHJlZiI6IjIwIn19LCJJc1Zpc2libGUiOnRydWUsIldpZHRoIjowLjAsIkhlaWdodCI6MC4wLCJCb3JkZXJTdHlsZSI6bnVsbCwiUGFyZW50U3R5bGUiOm51bGx9LCJEYXRlU3R5bGUiOnsiJGlkIjoiMTE4IiwiRm9udFNldHRpbmdzIjp7IiRpZCI6IjExOSIsIkZvbnRTaXplIjoxMCwiRm9udE5hbWUiOiJDYWxpYnJpIiwiSXNCb2xkIjpmYWxzZSwiSXNJdGFsaWMiOmZhbHNlLCJJc1VuZGVybGluZWQiOmZhbHNlLCJQYXJlbnRTdHlsZSI6bnVsbH0sIkF1dG9TaXplIjowLCJGb3JlZ3JvdW5kIjp7IiRpZCI6IjEyMCIsIkNvbG9yIjp7IiRpZCI6IjE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yIiwiVG9wIjowLCJMZWZ0IjowLCJSaWdodCI6MCwiQm90dG9tIjowfSwiUGFkZGluZyI6eyIkaWQiOiIxMjMiLCJUb3AiOjAsIkxlZnQiOjAsIlJpZ2h0IjowLCJCb3R0b20iOjB9LCJCYWNrZ3JvdW5kIjp7IiRpZCI6IjEyNCIsIkNvbG9yIjp7IiRyZWYiOiIyMCJ9fSwiSXNWaXNpYmxlIjp0cnVlLCJXaWR0aCI6MC4wLCJIZWlnaHQiOjAuMCwiQm9yZGVyU3R5bGUiOm51bGwsIlBhcmVudFN0eWxlIjpudWxsfSwiRGF0ZUZvcm1hdCI6eyIkaWQiOiIxMjUiLCJGb3JtYXRTdHJpbmciOiJNL2Qv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NiIsIlNoYXBlU3R5bGUiOmZhbHNlLCJUaXRsZVN0eWxlIjpmYWxzZSwiRGF0ZVN0eWxlIjpmYWxzZSwiSG9yaXpvbnRhbENvbm5lY3RvclN0eWxlIjpmYWxzZSwiVmVydGljYWxDb25uZWN0b3JTdHlsZSI6ZmFsc2UsIlBlcmNlbnRhZ2VDb21wbGV0ZVNoYXBlT3BhY2l0eSI6ZmFsc2UsIkR1cmF0aW9uRm9ybWF0IjpmYWxzZSwiRHVyYXRpb25Qb3NpdGlvbiI6ZmFsc2UsIkVuZERhdGVQb3NpdGlvbiI6ZmFsc2UsIklzQmVsb3dUaW1lYmFuZCI6ZmFsc2UsIlBlcmNlbnRhZ2VDb21wbGV0ZWRQb3NpdGlvbiI6ZmFsc2UsIlNoYXBlIjpmYWxzZSwiU2hhcGVUaGlja25lc3MiOmZhbHNlLCJTcGFjaW5nIjpmYWxzZSwiU3RhcnREYXRlUG9zaXRpb24iOmZhbHNlLCJUaXRsZVBvc2l0aW9uIjpmYWxzZSwiRGF0ZUZvcm1hdCI6ZmFsc2UsIklzVmlzaWJsZSI6ZmFsc2UsIk1hcmdpbiI6ZmFsc2V9fSwiU2hvd0VsYXBzZWRUaW1lR3JhZGllbnRTdHlsZSI6dHJ1ZX0sIlNjYWxlIjp7IiRpZCI6IjEyNyIsIlN0YXJ0RGF0ZSI6IjAwMDEtMDEtMDFUMDA6MDA6MDAiLCJFbmREYXRlIjoiMjAxOC0xMC0wMVQyMzo1OTowMCIsIkZvcm1hdCI6Ik1NTSIsIlR5cGUiOjQsIkF1dG9EYXRlUmFuZ2UiOnRydWUsIldvcmtpbmdEYXlzIjoxMjcsIlRvZGF5TWFya2VyVGV4dCI6IlRvZGF5IiwiQXV0b1NjYWxlVHlwZSI6dHJ1ZX0sIk1pbGVzdG9uZXMiOlt7IiRpZCI6IjEyOCIsIkRhdGUiOiIxOTEyLTAyLTEyVDAwOjAwOjAwIiwiU3R5bGUiOnsiJGlkIjoiMTI5IiwiU2hhcGUiOjIsIkNvbm5lY3Rvck1hcmdpbiI6eyIkaWQiOiIxMzAiLCJUb3AiOjAsIkxlZnQiOjIsIlJpZ2h0IjoyLCJCb3R0b20iOjB9LCJDb25uZWN0b3JTdHlsZSI6eyIkaWQiOiIxMzEiLCJMaW5lQ29sb3IiOnsiJGlkIjoiMTMyIiwiJHR5cGUiOiJOTFJFLkNvbW1vbi5Eb20uU29saWRDb2xvckJydXNoLCBOTFJFLkNvbW1vbiIsIkNvbG9yIjp7IiRpZCI6IjEzMyIsIkEiOjEyNywiUiI6MzEsIkciOjczLCJCIjoxMjZ9fSwiTGluZVdlaWdodCI6MS4wLCJMaW5lVHlwZSI6MCwiUGFyZW50U3R5bGUiOm51bGx9LCJJc0JlbG93VGltZWJhbmQiOmZhbHNlLCJIaWRlRGF0ZSI6ZmFsc2UsIlNoYXBlU2l6ZSI6MSwiU3BhY2luZyI6Mi4wLCJQYWRkaW5nIjp7IiRpZCI6IjEzNCIsIlRvcCI6NywiTGVmdCI6MywiUmlnaHQiOjAsIkJvdHRvbSI6Mn0sIlNoYXBlU3R5bGUiOnsiJGlkIjoiMTM1IiwiTWFyZ2luIjp7IiRpZCI6IjEzNiIsIlRvcCI6MCwiTGVmdCI6MCwiUmlnaHQiOjAsIkJvdHRvbSI6MH0sIlBhZGRpbmciOnsiJGlkIjoiMTM3IiwiVG9wIjowLCJMZWZ0IjowLCJSaWdodCI6MCwiQm90dG9tIjowfSwiQmFja2dyb3VuZCI6eyIkaWQiOiIxMzgiLCJDb2xvciI6eyIkaWQiOiIxMzkiLCJBIjoyNTUsIlIiOjkxLCJHIjoxNTUsIkIiOjIxM319LCJJc1Zpc2libGUiOnRydWUsIldpZHRoIjoxOC4wLCJIZWlnaHQiOjIwLjAsIkJvcmRlclN0eWxlIjp7IiRpZCI6IjE0MCIsIkxpbmVDb2xvciI6eyIkcmVmIjoiNjUifSwiTGluZVdlaWdodCI6MC4wLCJMaW5lVHlwZSI6MCwiUGFyZW50U3R5bGUiOm51bGx9LCJQYXJlbnRTdHlsZSI6bnVsbH0sIlRpdGxlU3R5bGUiOnsiJGlkIjoiMTQxIiwiRm9udFNldHRpbmdzIjp7IiRpZCI6IjE0MiIsIkZvbnRTaXplIjoxMSwiRm9udE5hbWUiOiJDYWxpYnJpIiwiSXNCb2xkIjp0cnVlLCJJc0l0YWxpYyI6ZmFsc2UsIklzVW5kZXJsaW5lZCI6ZmFsc2UsIlBhcmVudFN0eWxlIjpudWxsfSwiQXV0b1NpemUiOjAsIkZvcmVncm91bmQiOnsiJGlkIjoiMTQzIiwiQ29sb3IiOnsiJHJlZiI6IjcwIn19LCJNYXhXaWR0aCI6MjAwLjAsIk1heEhlaWdodCI6IkluZmluaXR5IiwiU21hcnRGb3JlZ3JvdW5kSXNBY3RpdmUiOmZhbHNlLCJIb3Jpem9udGFsQWxpZ25tZW50IjowLCJWZXJ0aWNhbEFsaWdubWVudCI6MCwiU21hcnRGb3JlZ3JvdW5kIjpudWxsLCJCYWNrZ3JvdW5kRmlsbFR5cGUiOjAsIk1hcmdpbiI6eyIkaWQiOiIxNDQiLCJUb3AiOjAsIkxlZnQiOjAsIlJpZ2h0IjowLCJCb3R0b20iOjB9LCJQYWRkaW5nIjp7IiRpZCI6IjE0NSIsIlRvcCI6MCwiTGVmdCI6MCwiUmlnaHQiOjAsIkJvdHRvbSI6MH0sIkJhY2tncm91bmQiOnsiJHJlZiI6IjczIn0sIklzVmlzaWJsZSI6dHJ1ZSwiV2lkdGgiOjAuMCwiSGVpZ2h0IjowLjAsIkJvcmRlclN0eWxlIjp7IiRpZCI6IjE0NiIsIkxpbmVDb2xvciI6bnVsbCwiTGluZVdlaWdodCI6MC4wLCJMaW5lVHlwZSI6MCwiUGFyZW50U3R5bGUiOm51bGx9LCJQYXJlbnRTdHlsZSI6bnVsbH0sIkRhdGVTdHlsZSI6eyIkaWQiOiIxNDciLCJGb250U2V0dGluZ3MiOnsiJGlkIjoiMTQ4IiwiRm9udFNpemUiOjEwLCJGb250TmFtZSI6IkNhbGlicmkiLCJJc0JvbGQiOmZhbHNlLCJJc0l0YWxpYyI6ZmFsc2UsIklzVW5kZXJsaW5lZCI6ZmFsc2UsIlBhcmVudFN0eWxlIjpudWxsfSwiQXV0b1NpemUiOjAsIkZvcmVncm91bmQiOnsiJGlkIjoiMTQ5IiwiQ29sb3IiOnsiJHJlZiI6Ijc3In19LCJNYXhXaWR0aCI6MjAwLjAsIk1heEhlaWdodCI6IkluZmluaXR5IiwiU21hcnRGb3JlZ3JvdW5kSXNBY3RpdmUiOmZhbHNlLCJIb3Jpem9udGFsQWxpZ25tZW50IjowLCJWZXJ0aWNhbEFsaWdubWVudCI6MCwiU21hcnRGb3JlZ3JvdW5kIjpudWxsLCJCYWNrZ3JvdW5kRmlsbFR5cGUiOjAsIk1hcmdpbiI6eyIkaWQiOiIxNTAiLCJUb3AiOjAsIkxlZnQiOjAsIlJpZ2h0IjowLCJCb3R0b20iOjB9LCJQYWRkaW5nIjp7IiRpZCI6IjE1MSIsIlRvcCI6MCwiTGVmdCI6MCwiUmlnaHQiOjAsIkJvdHRvbSI6MH0sIkJhY2tncm91bmQiOnsiJHJlZiI6IjgwIn0sIklzVmlzaWJsZSI6dHJ1ZSwiV2lkdGgiOjAuMCwiSGVpZ2h0IjowLjAsIkJvcmRlclN0eWxlIjp7IiRpZCI6IjE1MiIsIkxpbmVDb2xvciI6bnVsbCwiTGluZVdlaWdodCI6MC4wLCJMaW5lVHlwZSI6MCwiUGFyZW50U3R5bGUiOm51bGx9LCJQYXJlbnRTdHlsZSI6bnVsbH0sIkRhdGVGb3JtYXQiOnsiJGlkIjoiMTUzIiwiRm9ybWF0U3RyaW5nIjoiTS9kL3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BlcmNlbnRhZ2VDb21wbGV0ZSI6bnVsbCwiUG9zaXRpb24iOnsiUmF0aW8iOjAuMCwiSXNDdXN0b20iOmZhbHNlfSwiRGF0ZUZvcm1hdCI6eyIkcmVmIjoiMTUzIn0sIklkIjoiZGRmYzJkYTktZTEwYy00YjMxLWJhZGMtMWI5MzJjMTg5YjQyIiwiSW1wb3J0SWQiOm51bGwsIlRpdGxlIjoi5riF5pyd57uT5p2fIFRoZSBlbmQgb2YgdGhlIFFpbmcgRHluYXN0eSIsIk5vdGUiOm51bGwsIkh5cGVybGluayI6bnVsbCwiSXNDaGFuZ2VkIjpmYWxzZSwiSXNOZXciOmZhbHNlfSx7IiRpZCI6IjE1NCIsIkRhdGUiOiIxOTQ5LTEwLTAxVDAwOjAwOjAwIiwiU3R5bGUiOnsiJGlkIjoiMTU1IiwiU2hhcGUiOjIsIkNvbm5lY3Rvck1hcmdpbiI6eyIkaWQiOiIxNTYiLCJUb3AiOjAsIkxlZnQiOjIsIlJpZ2h0IjoyLCJCb3R0b20iOjB9LCJDb25uZWN0b3JTdHlsZSI6eyIkaWQiOiIxNTciLCJMaW5lQ29sb3IiOnsiJGlkIjoiMTU4IiwiJHR5cGUiOiJOTFJFLkNvbW1vbi5Eb20uU29saWRDb2xvckJydXNoLCBOTFJFLkNvbW1vbiIsIkNvbG9yIjp7IiRpZCI6IjE1OSIsIkEiOjEyNywiUiI6MzEsIkciOjczLCJCIjoxMjZ9fSwiTGluZVdlaWdodCI6MS4wLCJMaW5lVHlwZSI6MCwiUGFyZW50U3R5bGUiOm51bGx9LCJJc0JlbG93VGltZWJhbmQiOmZhbHNlLCJIaWRlRGF0ZSI6ZmFsc2UsIlNoYXBlU2l6ZSI6MSwiU3BhY2luZyI6Mi4wLCJQYWRkaW5nIjp7IiRpZCI6IjE2MCIsIlRvcCI6NywiTGVmdCI6MywiUmlnaHQiOjAsIkJvdHRvbSI6Mn0sIlNoYXBlU3R5bGUiOnsiJGlkIjoiMTYxIiwiTWFyZ2luIjp7IiRpZCI6IjE2MiIsIlRvcCI6MCwiTGVmdCI6MCwiUmlnaHQiOjAsIkJvdHRvbSI6MH0sIlBhZGRpbmciOnsiJGlkIjoiMTYzIiwiVG9wIjowLCJMZWZ0IjowLCJSaWdodCI6MCwiQm90dG9tIjowfSwiQmFja2dyb3VuZCI6eyIkaWQiOiIxNjQiLCJDb2xvciI6eyIkaWQiOiIxNjUiLCJBIjoyNTUsIlIiOjIzNCwiRyI6MjIsIkIiOjMwfX0sIklzVmlzaWJsZSI6dHJ1ZSwiV2lkdGgiOjE4LjAsIkhlaWdodCI6MjAuMCwiQm9yZGVyU3R5bGUiOnsiJGlkIjoiMTY2IiwiTGluZUNvbG9yIjp7IiRyZWYiOiI2NSJ9LCJMaW5lV2VpZ2h0IjowLjAsIkxpbmVUeXBlIjowLCJQYXJlbnRTdHlsZSI6bnVsbH0sIlBhcmVudFN0eWxlIjpudWxsfSwiVGl0bGVTdHlsZSI6eyIkaWQiOiIxNjciLCJGb250U2V0dGluZ3MiOnsiJGlkIjoiMTY4IiwiRm9udFNpemUiOjExLCJGb250TmFtZSI6IkNhbGlicmkiLCJJc0JvbGQiOnRydWUsIklzSXRhbGljIjpmYWxzZSwiSXNVbmRlcmxpbmVkIjpmYWxzZSwiUGFyZW50U3R5bGUiOm51bGx9LCJBdXRvU2l6ZSI6MCwiRm9yZWdyb3VuZCI6eyIkaWQiOiIxNjkiLCJDb2xvciI6eyIkcmVmIjoiNzAifX0sIk1heFdpZHRoIjoyMDAuMCwiTWF4SGVpZ2h0IjoiSW5maW5pdHkiLCJTbWFydEZvcmVncm91bmRJc0FjdGl2ZSI6ZmFsc2UsIkhvcml6b250YWxBbGlnbm1lbnQiOjAsIlZlcnRpY2FsQWxpZ25tZW50IjowLCJTbWFydEZvcmVncm91bmQiOm51bGwsIkJhY2tncm91bmRGaWxsVHlwZSI6MCwiTWFyZ2luIjp7IiRpZCI6IjE3MCIsIlRvcCI6MCwiTGVmdCI6MCwiUmlnaHQiOjAsIkJvdHRvbSI6MH0sIlBhZGRpbmciOnsiJGlkIjoiMTcxIiwiVG9wIjowLCJMZWZ0IjowLCJSaWdodCI6MCwiQm90dG9tIjowfSwiQmFja2dyb3VuZCI6eyIkcmVmIjoiNzMifSwiSXNWaXNpYmxlIjp0cnVlLCJXaWR0aCI6MC4wLCJIZWlnaHQiOjAuMCwiQm9yZGVyU3R5bGUiOnsiJGlkIjoiMTcyIiwiTGluZUNvbG9yIjpudWxsLCJMaW5lV2VpZ2h0IjowLjAsIkxpbmVUeXBlIjowLCJQYXJlbnRTdHlsZSI6bnVsbH0sIlBhcmVudFN0eWxlIjpudWxsfSwiRGF0ZVN0eWxlIjp7IiRpZCI6IjE3MyIsIkZvbnRTZXR0aW5ncyI6eyIkaWQiOiIxNzQiLCJGb250U2l6ZSI6MTAsIkZvbnROYW1lIjoiQ2FsaWJyaSIsIklzQm9sZCI6ZmFsc2UsIklzSXRhbGljIjpmYWxzZSwiSXNVbmRlcmxpbmVkIjpmYWxzZSwiUGFyZW50U3R5bGUiOm51bGx9LCJBdXRvU2l6ZSI6MCwiRm9yZWdyb3VuZCI6eyIkaWQiOiIxNzUiLCJDb2xvciI6eyIkcmVmIjoiNzcifX0sIk1heFdpZHRoIjoyMDAuMCwiTWF4SGVpZ2h0IjoiSW5maW5pdHkiLCJTbWFydEZvcmVncm91bmRJc0FjdGl2ZSI6ZmFsc2UsIkhvcml6b250YWxBbGlnbm1lbnQiOjAsIlZlcnRpY2FsQWxpZ25tZW50IjowLCJTbWFydEZvcmVncm91bmQiOm51bGwsIkJhY2tncm91bmRGaWxsVHlwZSI6MCwiTWFyZ2luIjp7IiRpZCI6IjE3NiIsIlRvcCI6MCwiTGVmdCI6MCwiUmlnaHQiOjAsIkJvdHRvbSI6MH0sIlBhZGRpbmciOnsiJGlkIjoiMTc3IiwiVG9wIjowLCJMZWZ0IjowLCJSaWdodCI6MCwiQm90dG9tIjowfSwiQmFja2dyb3VuZCI6eyIkcmVmIjoiODAifSwiSXNWaXNpYmxlIjp0cnVlLCJXaWR0aCI6MC4wLCJIZWlnaHQiOjAuMCwiQm9yZGVyU3R5bGUiOnsiJGlkIjoiMTc4IiwiTGluZUNvbG9yIjpudWxsLCJMaW5lV2VpZ2h0IjowLjAsIkxpbmVUeXBlIjowLCJQYXJlbnRTdHlsZSI6bnVsbH0sIlBhcmVudFN0eWxlIjpudWxsfSwiRGF0ZUZvcm1hdCI6eyIkaWQiOiIxNzkiLCJGb3JtYXRTdHJpbmciOiJNL2Qv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ywiUGVyY2VudGFnZUNvbXBsZXRlIjpudWxsLCJQb3NpdGlvbiI6eyJSYXRpbyI6MC4wLCJJc0N1c3RvbSI6ZmFsc2V9LCJEYXRlRm9ybWF0Ijp7IiRyZWYiOiIxNzkifSwiSWQiOiI4N2U0MWQwZS00NDNiLTQzNzQtYjI2OS0wZTFkOTg5ZTE2OWUiLCJJbXBvcnRJZCI6bnVsbCwiVGl0bGUiOiLkuK3ljY7kurrmsJHlhbHlkozlm73miJDnq4sgIFRoZSBmb3VuZGluZyBvZiB0aGUgUFJDXHJcbiIsIk5vdGUiOm51bGwsIkh5cGVybGluayI6bnVsbCwiSXNDaGFuZ2VkIjpmYWxzZSwiSXNOZXciOmZhbHNlfSx7IiRpZCI6IjE4MCIsIkRhdGUiOiIxOTgwLTAxLTAxVDIzOjU5OjAwIiwiU3R5bGUiOnsiJGlkIjoiMTgxIiwiU2hhcGUiOjIsIkNvbm5lY3Rvck1hcmdpbiI6eyIkaWQiOiIxODIiLCJUb3AiOjAsIkxlZnQiOjIsIlJpZ2h0IjoyLCJCb3R0b20iOjB9LCJDb25uZWN0b3JTdHlsZSI6eyIkaWQiOiIxODMiLCJMaW5lQ29sb3IiOnsiJGlkIjoiMTg0IiwiJHR5cGUiOiJOTFJFLkNvbW1vbi5Eb20uU29saWRDb2xvckJydXNoLCBOTFJFLkNvbW1vbiIsIkNvbG9yIjp7IiRpZCI6IjE4NSIsIkEiOjEyNywiUiI6MzEsIkciOjczLCJCIjoxMjZ9fSwiTGluZVdlaWdodCI6MS4wLCJMaW5lVHlwZSI6MCwiUGFyZW50U3R5bGUiOm51bGx9LCJJc0JlbG93VGltZWJhbmQiOmZhbHNlLCJIaWRlRGF0ZSI6ZmFsc2UsIlNoYXBlU2l6ZSI6MSwiU3BhY2luZyI6Mi4wLCJQYWRkaW5nIjp7IiRpZCI6IjE4NiIsIlRvcCI6NywiTGVmdCI6MywiUmlnaHQiOjAsIkJvdHRvbSI6Mn0sIlNoYXBlU3R5bGUiOnsiJGlkIjoiMTg3IiwiTWFyZ2luIjp7IiRpZCI6IjE4OCIsIlRvcCI6MCwiTGVmdCI6MCwiUmlnaHQiOjAsIkJvdHRvbSI6MH0sIlBhZGRpbmciOnsiJGlkIjoiMTg5IiwiVG9wIjowLCJMZWZ0IjowLCJSaWdodCI6MCwiQm90dG9tIjowfSwiQmFja2dyb3VuZCI6eyIkaWQiOiIxOTAiLCJDb2xvciI6eyIkaWQiOiIxOTEiLCJBIjoyNTUsIlIiOjI1NCwiRyI6MTg2LCJCIjoxMH19LCJJc1Zpc2libGUiOnRydWUsIldpZHRoIjoxOC4wLCJIZWlnaHQiOjIwLjAsIkJvcmRlclN0eWxlIjp7IiRpZCI6IjE5MiIsIkxpbmVDb2xvciI6eyIkcmVmIjoiNjUifSwiTGluZVdlaWdodCI6MC4wLCJMaW5lVHlwZSI6MCwiUGFyZW50U3R5bGUiOm51bGx9LCJQYXJlbnRTdHlsZSI6bnVsbH0sIlRpdGxlU3R5bGUiOnsiJGlkIjoiMTkzIiwiRm9udFNldHRpbmdzIjp7IiRpZCI6IjE5NCIsIkZvbnRTaXplIjoxMSwiRm9udE5hbWUiOiJDYWxpYnJpIiwiSXNCb2xkIjp0cnVlLCJJc0l0YWxpYyI6ZmFsc2UsIklzVW5kZXJsaW5lZCI6ZmFsc2UsIlBhcmVudFN0eWxlIjpudWxsfSwiQXV0b1NpemUiOjAsIkZvcmVncm91bmQiOnsiJGlkIjoiMTk1IiwiQ29sb3IiOnsiJHJlZiI6IjcwIn19LCJNYXhXaWR0aCI6MjAwLjAsIk1heEhlaWdodCI6IkluZmluaXR5IiwiU21hcnRGb3JlZ3JvdW5kSXNBY3RpdmUiOmZhbHNlLCJIb3Jpem9udGFsQWxpZ25tZW50IjowLCJWZXJ0aWNhbEFsaWdubWVudCI6MCwiU21hcnRGb3JlZ3JvdW5kIjpudWxsLCJCYWNrZ3JvdW5kRmlsbFR5cGUiOjAsIk1hcmdpbiI6eyIkaWQiOiIxOTYiLCJUb3AiOjAsIkxlZnQiOjAsIlJpZ2h0IjowLCJCb3R0b20iOjB9LCJQYWRkaW5nIjp7IiRpZCI6IjE5NyIsIlRvcCI6MCwiTGVmdCI6MCwiUmlnaHQiOjAsIkJvdHRvbSI6MH0sIkJhY2tncm91bmQiOnsiJHJlZiI6IjczIn0sIklzVmlzaWJsZSI6dHJ1ZSwiV2lkdGgiOjAuMCwiSGVpZ2h0IjowLjAsIkJvcmRlclN0eWxlIjp7IiRpZCI6IjE5OCIsIkxpbmVDb2xvciI6bnVsbCwiTGluZVdlaWdodCI6MC4wLCJMaW5lVHlwZSI6MCwiUGFyZW50U3R5bGUiOm51bGx9LCJQYXJlbnRTdHlsZSI6bnVsbH0sIkRhdGVTdHlsZSI6eyIkaWQiOiIxOTkiLCJGb250U2V0dGluZ3MiOnsiJGlkIjoiMjAwIiwiRm9udFNpemUiOjEwLCJGb250TmFtZSI6IkNhbGlicmkiLCJJc0JvbGQiOmZhbHNlLCJJc0l0YWxpYyI6ZmFsc2UsIklzVW5kZXJsaW5lZCI6ZmFsc2UsIlBhcmVudFN0eWxlIjpudWxsfSwiQXV0b1NpemUiOjAsIkZvcmVncm91bmQiOnsiJGlkIjoiMjAxIiwiQ29sb3IiOnsiJHJlZiI6Ijc3In19LCJNYXhXaWR0aCI6MjAwLjAsIk1heEhlaWdodCI6IkluZmluaXR5IiwiU21hcnRGb3JlZ3JvdW5kSXNBY3RpdmUiOmZhbHNlLCJIb3Jpem9udGFsQWxpZ25tZW50IjowLCJWZXJ0aWNhbEFsaWdubWVudCI6MCwiU21hcnRGb3JlZ3JvdW5kIjpudWxsLCJCYWNrZ3JvdW5kRmlsbFR5cGUiOjAsIk1hcmdpbiI6eyIkaWQiOiIyMDIiLCJUb3AiOjAsIkxlZnQiOjAsIlJpZ2h0IjowLCJCb3R0b20iOjB9LCJQYWRkaW5nIjp7IiRpZCI6IjIwMyIsIlRvcCI6MCwiTGVmdCI6MCwiUmlnaHQiOjAsIkJvdHRvbSI6MH0sIkJhY2tncm91bmQiOnsiJHJlZiI6IjgwIn0sIklzVmlzaWJsZSI6dHJ1ZSwiV2lkdGgiOjAuMCwiSGVpZ2h0IjowLjAsIkJvcmRlclN0eWxlIjp7IiRpZCI6IjIwNCIsIkxpbmVDb2xvciI6bnVsbCwiTGluZVdlaWdodCI6MC4wLCJMaW5lVHlwZSI6MCwiUGFyZW50U3R5bGUiOm51bGx9LCJQYXJlbnRTdHlsZSI6bnVsbH0sIkRhdGVGb3JtYXQiOnsiJGlkIjoiMjA1IiwiRm9ybWF0U3RyaW5nIjoiTS9kL3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csIlBlcmNlbnRhZ2VDb21wbGV0ZSI6bnVsbCwiUG9zaXRpb24iOnsiUmF0aW8iOjAuMCwiSXNDdXN0b20iOmZhbHNlfSwiRGF0ZUZvcm1hdCI6eyIkcmVmIjoiMjA1In0sIklkIjoiNDZjMjdjY2MtOTYyOC00ZjQ5LTg1OGMtZTRlZWRiMTNjOTVkIiwiSW1wb3J0SWQiOm51bGwsIlRpdGxlIjoi5rex5ZyzIOePoOa1tyDmsZXlpLQg5Y6m6Zeo6K+V5Yqe57uP5rWO54m55Yy6ICBTaGVuemhlbiwgWmh1aGFpLCBTaGFudG91IGFuZCBYaWFtZW4gdHJ5IHNwZWNpYWwgZWNvbm9taWMgem9uZXNcclxuIiwiTm90ZSI6bnVsbCwiSHlwZXJsaW5rIjpudWxsLCJJc0NoYW5nZWQiOmZhbHNlLCJJc05ldyI6ZmFsc2V9LHsiJGlkIjoiMjA2IiwiRGF0ZSI6IjIwMDEtMDEtMDFUMjM6NTk6MDAiLCJTdHlsZSI6eyIkaWQiOiIyMDciLCJTaGFwZSI6MiwiQ29ubmVjdG9yTWFyZ2luIjp7IiRpZCI6IjIwOCIsIlRvcCI6MCwiTGVmdCI6MiwiUmlnaHQiOjIsIkJvdHRvbSI6MH0sIkNvbm5lY3RvclN0eWxlIjp7IiRpZCI6IjIwOSIsIkxpbmVDb2xvciI6eyIkaWQiOiIyMTAiLCIkdHlwZSI6Ik5MUkUuQ29tbW9uLkRvbS5Tb2xpZENvbG9yQnJ1c2gsIE5MUkUuQ29tbW9uIiwiQ29sb3IiOnsiJGlkIjoiMjExIiwiQSI6MTI3LCJSIjozMSwiRyI6NzMsIkIiOjEyNn19LCJMaW5lV2VpZ2h0IjoxLjAsIkxpbmVUeXBlIjowLCJQYXJlbnRTdHlsZSI6bnVsbH0sIklzQmVsb3dUaW1lYmFuZCI6ZmFsc2UsIkhpZGVEYXRlIjpmYWxzZSwiU2hhcGVTaXplIjoxLCJTcGFjaW5nIjoyLjAsIlBhZGRpbmciOnsiJGlkIjoiMjEyIiwiVG9wIjo3LCJMZWZ0IjozLCJSaWdodCI6MCwiQm90dG9tIjoyfSwiU2hhcGVTdHlsZSI6eyIkaWQiOiIyMTMiLCJNYXJnaW4iOnsiJGlkIjoiMjE0IiwiVG9wIjowLCJMZWZ0IjowLCJSaWdodCI6MCwiQm90dG9tIjowfSwiUGFkZGluZyI6eyIkaWQiOiIyMTUiLCJUb3AiOjAsIkxlZnQiOjAsIlJpZ2h0IjowLCJCb3R0b20iOjB9LCJCYWNrZ3JvdW5kIjp7IiRpZCI6IjIxNiIsIkNvbG9yIjp7IiRpZCI6IjIxNyIsIkEiOjI1NSwiUiI6MTExLCJHIjo0OSwiQiI6MTUyfX0sIklzVmlzaWJsZSI6dHJ1ZSwiV2lkdGgiOjE4LjAsIkhlaWdodCI6MjAuMCwiQm9yZGVyU3R5bGUiOnsiJGlkIjoiMjE4IiwiTGluZUNvbG9yIjp7IiRyZWYiOiI2NSJ9LCJMaW5lV2VpZ2h0IjowLjAsIkxpbmVUeXBlIjowLCJQYXJlbnRTdHlsZSI6bnVsbH0sIlBhcmVudFN0eWxlIjpudWxsfSwiVGl0bGVTdHlsZSI6eyIkaWQiOiIyMTkiLCJGb250U2V0dGluZ3MiOnsiJGlkIjoiMjIwIiwiRm9udFNpemUiOjExLCJGb250TmFtZSI6IkNhbGlicmkiLCJJc0JvbGQiOnRydWUsIklzSXRhbGljIjpmYWxzZSwiSXNVbmRlcmxpbmVkIjpmYWxzZSwiUGFyZW50U3R5bGUiOm51bGx9LCJBdXRvU2l6ZSI6MCwiRm9yZWdyb3VuZCI6eyIkaWQiOiIyMjEiLCJDb2xvciI6eyIkcmVmIjoiNzAifX0sIk1heFdpZHRoIjoyMDAuMCwiTWF4SGVpZ2h0IjoiSW5maW5pdHkiLCJTbWFydEZvcmVncm91bmRJc0FjdGl2ZSI6ZmFsc2UsIkhvcml6b250YWxBbGlnbm1lbnQiOjAsIlZlcnRpY2FsQWxpZ25tZW50IjowLCJTbWFydEZvcmVncm91bmQiOm51bGwsIkJhY2tncm91bmRGaWxsVHlwZSI6MCwiTWFyZ2luIjp7IiRpZCI6IjIyMiIsIlRvcCI6MCwiTGVmdCI6MCwiUmlnaHQiOjAsIkJvdHRvbSI6MH0sIlBhZGRpbmciOnsiJGlkIjoiMjIzIiwiVG9wIjowLCJMZWZ0IjowLCJSaWdodCI6MCwiQm90dG9tIjowfSwiQmFja2dyb3VuZCI6eyIkcmVmIjoiNzMifSwiSXNWaXNpYmxlIjp0cnVlLCJXaWR0aCI6MC4wLCJIZWlnaHQiOjAuMCwiQm9yZGVyU3R5bGUiOnsiJGlkIjoiMjI0IiwiTGluZUNvbG9yIjpudWxsLCJMaW5lV2VpZ2h0IjowLjAsIkxpbmVUeXBlIjowLCJQYXJlbnRTdHlsZSI6bnVsbH0sIlBhcmVudFN0eWxlIjpudWxsfSwiRGF0ZVN0eWxlIjp7IiRpZCI6IjIyNSIsIkZvbnRTZXR0aW5ncyI6eyIkaWQiOiIyMjYiLCJGb250U2l6ZSI6MTAsIkZvbnROYW1lIjoiQ2FsaWJyaSIsIklzQm9sZCI6ZmFsc2UsIklzSXRhbGljIjpmYWxzZSwiSXNVbmRlcmxpbmVkIjpmYWxzZSwiUGFyZW50U3R5bGUiOm51bGx9LCJBdXRvU2l6ZSI6MCwiRm9yZWdyb3VuZCI6eyIkaWQiOiIyMjciLCJDb2xvciI6eyIkcmVmIjoiNzcifX0sIk1heFdpZHRoIjoyMDAuMCwiTWF4SGVpZ2h0IjoiSW5maW5pdHkiLCJTbWFydEZvcmVncm91bmRJc0FjdGl2ZSI6ZmFsc2UsIkhvcml6b250YWxBbGlnbm1lbnQiOjAsIlZlcnRpY2FsQWxpZ25tZW50IjowLCJTbWFydEZvcmVncm91bmQiOm51bGwsIkJhY2tncm91bmRGaWxsVHlwZSI6MCwiTWFyZ2luIjp7IiRpZCI6IjIyOCIsIlRvcCI6MCwiTGVmdCI6MCwiUmlnaHQiOjAsIkJvdHRvbSI6MH0sIlBhZGRpbmciOnsiJGlkIjoiMjI5IiwiVG9wIjowLCJMZWZ0IjowLCJSaWdodCI6MCwiQm90dG9tIjowfSwiQmFja2dyb3VuZCI6eyIkcmVmIjoiODAifSwiSXNWaXNpYmxlIjp0cnVlLCJXaWR0aCI6MC4wLCJIZWlnaHQiOjAuMCwiQm9yZGVyU3R5bGUiOnsiJGlkIjoiMjMwIiwiTGluZUNvbG9yIjpudWxsLCJMaW5lV2VpZ2h0IjowLjAsIkxpbmVUeXBlIjowLCJQYXJlbnRTdHlsZSI6bnVsbH0sIlBhcmVudFN0eWxlIjpudWxsfSwiRGF0ZUZvcm1hdCI6eyIkaWQiOiIyMzEiLCJGb3JtYXRTdHJpbmciOiJNL2Qv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OCwiUGVyY2VudGFnZUNvbXBsZXRlIjpudWxsLCJQb3NpdGlvbiI6eyJSYXRpbyI6MC4wLCJJc0N1c3RvbSI6ZmFsc2V9LCJEYXRlRm9ybWF0Ijp7IiRyZWYiOiIyMzEifSwiSWQiOiI5OWEzNzZiOS00ZWM3LTQ5NmUtYTMxMC02MWY2MjRkOWQ5NWMiLCJJbXBvcnRJZCI6bnVsbCwiVGl0bGUiOiLliqDlhaVXVE8gSm9pbiBXVE9cclxuIiwiTm90ZSI6bnVsbCwiSHlwZXJsaW5rIjpudWxsLCJJc0NoYW5nZWQiOmZhbHNlLCJJc05ldyI6ZmFsc2V9XSwiVGFza3MiOlt7IiRpZCI6IjIzMiIsIkdyb3VwTmFtZSI6bnVsbCwiU3RhcnREYXRlIjoiMTkzMS0wOS0xOFQwMDowMDowMCIsIkVuZERhdGUiOiIxOTQ1LTA4LTE1VDIzOjU5OjAwIiwiUGVyY2VudGFnZUNvbXBsZXRlIjpudWxsLCJTdHlsZSI6eyIkaWQiOiIyMzMiLCJTaGFwZSI6MCwiU2hhcGVUaGlja25lc3MiOjEsIkR1cmF0aW9uRm9ybWF0IjowLCJJbmNsdWRlTm9uV29ya2luZ0RheXNJbkR1cmF0aW9uIjpmYWxzZSwiUGVyY2VudGFnZUNvbXBsZXRlU3R5bGUiOnsiJGlkIjoiMjM0IiwiRm9udFNldHRpbmdzIjp7IiRpZCI6IjIzNSIsIkZvbnRTaXplIjoxMCwiRm9udE5hbWUiOiJDYWxpYnJpIiwiSXNCb2xkIjpmYWxzZSwiSXNJdGFsaWMiOmZhbHNlLCJJc1VuZGVybGluZWQiOmZhbHNlLCJQYXJlbnRTdHlsZSI6bnVsbH0sIkF1dG9TaXplIjowLCJGb3JlZ3JvdW5kIjp7IiRpZCI6IjIzNiIsIkNvbG9yIjp7IiRyZWYiOiI4NiJ9fSwiTWF4V2lkdGgiOjIwMC4wLCJNYXhIZWlnaHQiOiJJbmZpbml0eSIsIlNtYXJ0Rm9yZWdyb3VuZElzQWN0aXZlIjpmYWxzZSwiSG9yaXpvbnRhbEFsaWdubWVudCI6MCwiVmVydGljYWxBbGlnbm1lbnQiOjAsIlNtYXJ0Rm9yZWdyb3VuZCI6bnVsbCwiQmFja2dyb3VuZEZpbGxUeXBlIjowLCJNYXJnaW4iOnsiJGlkIjoiMjM3IiwiVG9wIjowLCJMZWZ0IjowLCJSaWdodCI6MCwiQm90dG9tIjowfSwiUGFkZGluZyI6eyIkaWQiOiIyMzgiLCJUb3AiOjAsIkxlZnQiOjAsIlJpZ2h0IjowLCJCb3R0b20iOjB9LCJCYWNrZ3JvdW5kIjp7IiRyZWYiOiI4OSJ9LCJJc1Zpc2libGUiOnRydWUsIldpZHRoIjowLjAsIkhlaWdodCI6MC4wLCJCb3JkZXJTdHlsZSI6eyIkaWQiOiIyMzkiLCJMaW5lQ29sb3IiOm51bGwsIkxpbmVXZWlnaHQiOjAuMCwiTGluZVR5cGUiOjAsIlBhcmVudFN0eWxlIjpudWxsfSwiUGFyZW50U3R5bGUiOm51bGx9LCJEdXJhdGlvblN0eWxlIjp7IiRpZCI6IjI0MCIsIkZvbnRTZXR0aW5ncyI6eyIkaWQiOiIyNDEiLCJGb250U2l6ZSI6MTAsIkZvbnROYW1lIjoiQ2FsaWJyaSIsIklzQm9sZCI6ZmFsc2UsIklzSXRhbGljIjpmYWxzZSwiSXNVbmRlcmxpbmVkIjpmYWxzZSwiUGFyZW50U3R5bGUiOm51bGx9LCJBdXRvU2l6ZSI6MCwiRm9yZWdyb3VuZCI6eyIkaWQiOiIyNDIiLCJDb2xvciI6eyIkcmVmIjoiOTMifX0sIk1heFdpZHRoIjoyMDAuMCwiTWF4SGVpZ2h0IjoiSW5maW5pdHkiLCJTbWFydEZvcmVncm91bmRJc0FjdGl2ZSI6ZmFsc2UsIkhvcml6b250YWxBbGlnbm1lbnQiOjAsIlZlcnRpY2FsQWxpZ25tZW50IjowLCJTbWFydEZvcmVncm91bmQiOm51bGwsIkJhY2tncm91bmRGaWxsVHlwZSI6MCwiTWFyZ2luIjp7IiRpZCI6IjI0MyIsIlRvcCI6MCwiTGVmdCI6MCwiUmlnaHQiOjAsIkJvdHRvbSI6MH0sIlBhZGRpbmciOnsiJGlkIjoiMjQ0IiwiVG9wIjowLCJMZWZ0IjowLCJSaWdodCI6MCwiQm90dG9tIjowfSwiQmFja2dyb3VuZCI6eyIkcmVmIjoiOTYifSwiSXNWaXNpYmxlIjp0cnVlLCJXaWR0aCI6MC4wLCJIZWlnaHQiOjAuMCwiQm9yZGVyU3R5bGUiOnsiJGlkIjoiMjQ1IiwiTGluZUNvbG9yIjpudWxsLCJMaW5lV2VpZ2h0IjowLjAsIkxpbmVUeXBlIjowLCJQYXJlbnRTdHlsZSI6bnVsbH0sIlBhcmVudFN0eWxlIjpudWxsfSwiSG9yaXpvbnRhbENvbm5lY3RvclN0eWxlIjp7IiRpZCI6IjI0NiIsIkxpbmVDb2xvciI6eyIkcmVmIjoiOTgifSwiTGluZVdlaWdodCI6MS4wLCJMaW5lVHlwZSI6MCwiUGFyZW50U3R5bGUiOm51bGx9LCJWZXJ0aWNhbENvbm5lY3RvclN0eWxlIjp7IiRpZCI6IjI0NyIsIkxpbmVDb2xvciI6eyIkcmVmIjoiMTAx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ZmFsc2UsIlBlcmNlbnRhZ2VDb21wbGV0ZVNoYXBlT3BhY2l0eSI6MzUsIlNoYXBlU3R5bGUiOnsiJGlkIjoiMjQ4IiwiTWFyZ2luIjp7IiRpZCI6IjI0OSIsIlRvcCI6MCwiTGVmdCI6NCwiUmlnaHQiOjQsIkJvdHRvbSI6MH0sIlBhZGRpbmciOnsiJGlkIjoiMjUwIiwiVG9wIjowLCJMZWZ0IjowLCJSaWdodCI6MCwiQm90dG9tIjowfSwiQmFja2dyb3VuZCI6eyIkaWQiOiIyNTEiLCJDb2xvciI6eyIkaWQiOiIyNTIiLCJBIjoyNTUsIlIiOjIzNCwiRyI6MjIsIkIiOjMwfX0sIklzVmlzaWJsZSI6dHJ1ZSwiV2lkdGgiOjAuMCwiSGVpZ2h0IjoxNi4wLCJCb3JkZXJTdHlsZSI6eyIkaWQiOiIyNTMiLCJMaW5lQ29sb3IiOnsiJHJlZiI6IjEwOSJ9LCJMaW5lV2VpZ2h0IjowLjAsIkxpbmVUeXBlIjowLCJQYXJlbnRTdHlsZSI6bnVsbH0sIlBhcmVudFN0eWxlIjpudWxsfSwiVGl0bGVTdHlsZSI6eyIkaWQiOiIyNTQiLCJGb250U2V0dGluZ3MiOnsiJGlkIjoiMjU1IiwiRm9udFNpemUiOjExLCJGb250TmFtZSI6IkNhbGlicmkiLCJJc0JvbGQiOnRydWUsIklzSXRhbGljIjpmYWxzZSwiSXNVbmRlcmxpbmVkIjpmYWxzZSwiUGFyZW50U3R5bGUiOm51bGx9LCJBdXRvU2l6ZSI6MCwiRm9yZWdyb3VuZCI6eyIkaWQiOiIyNTYiLCJDb2xvciI6eyIkcmVmIjoiMTE0In19LCJNYXhXaWR0aCI6OTYwLjAsIk1heEhlaWdodCI6IkluZmluaXR5IiwiU21hcnRGb3JlZ3JvdW5kSXNBY3RpdmUiOmZhbHNlLCJIb3Jpem9udGFsQWxpZ25tZW50IjoxLCJWZXJ0aWNhbEFsaWdubWVudCI6MCwiU21hcnRGb3JlZ3JvdW5kIjpudWxsLCJCYWNrZ3JvdW5kRmlsbFR5cGUiOjAsIk1hcmdpbiI6eyIkaWQiOiIyNTciLCJUb3AiOjAsIkxlZnQiOjAsIlJpZ2h0IjowLCJCb3R0b20iOjB9LCJQYWRkaW5nIjp7IiRpZCI6IjI1OCIsIlRvcCI6MCwiTGVmdCI6MCwiUmlnaHQiOjAsIkJvdHRvbSI6MH0sIkJhY2tncm91bmQiOnsiJHJlZiI6IjExNyJ9LCJJc1Zpc2libGUiOnRydWUsIldpZHRoIjowLjAsIkhlaWdodCI6MC4wLCJCb3JkZXJTdHlsZSI6eyIkaWQiOiIyNTkiLCJMaW5lQ29sb3IiOm51bGwsIkxpbmVXZWlnaHQiOjAuMCwiTGluZVR5cGUiOjAsIlBhcmVudFN0eWxlIjpudWxsfSwiUGFyZW50U3R5bGUiOm51bGx9LCJEYXRlU3R5bGUiOnsiJGlkIjoiMjYwIiwiRm9udFNldHRpbmdzIjp7IiRpZCI6IjI2MSIsIkZvbnRTaXplIjoxMCwiRm9udE5hbWUiOiJDYWxpYnJpIiwiSXNCb2xkIjpmYWxzZSwiSXNJdGFsaWMiOmZhbHNlLCJJc1VuZGVybGluZWQiOmZhbHNlLCJQYXJlbnRTdHlsZSI6bnVsbH0sIkF1dG9TaXplIjowLCJGb3JlZ3JvdW5kIjp7IiRpZCI6IjI2MiIsIkNvbG9yIjp7IiRyZWYiOiIxMjEifX0sIk1heFdpZHRoIjoyMDAuMCwiTWF4SGVpZ2h0IjoiSW5maW5pdHkiLCJTbWFydEZvcmVncm91bmRJc0FjdGl2ZSI6ZmFsc2UsIkhvcml6b250YWxBbGlnbm1lbnQiOjAsIlZlcnRpY2FsQWxpZ25tZW50IjowLCJTbWFydEZvcmVncm91bmQiOm51bGwsIkJhY2tncm91bmRGaWxsVHlwZSI6MCwiTWFyZ2luIjp7IiRpZCI6IjI2MyIsIlRvcCI6MCwiTGVmdCI6MCwiUmlnaHQiOjAsIkJvdHRvbSI6MH0sIlBhZGRpbmciOnsiJGlkIjoiMjY0IiwiVG9wIjowLCJMZWZ0IjowLCJSaWdodCI6MCwiQm90dG9tIjowfSwiQmFja2dyb3VuZCI6eyIkcmVmIjoiMTI0In0sIklzVmlzaWJsZSI6dHJ1ZSwiV2lkdGgiOjAuMCwiSGVpZ2h0IjowLjAsIkJvcmRlclN0eWxlIjp7IiRpZCI6IjI2NSIsIkxpbmVDb2xvciI6bnVsbCwiTGluZVdlaWdodCI6MC4wLCJMaW5lVHlwZSI6MCwiUGFyZW50U3R5bGUiOm51bGx9LCJQYXJlbnRTdHlsZSI6bnVsbH0sIkRhdGVGb3JtYXQiOnsiJGlkIjoiMjY2IiwiRm9ybWF0U3RyaW5nIjoiTS9kL3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sIlNtYXJ0RHVyYXRpb25BY3RpdmF0ZWQiOmZhbHNlLCJEYXRlRm9ybWF0Ijp7IiRyZWYiOiIyNjYifSwiSWQiOiJmNzU2OGRjYS0zZTJhLTQ2ZmYtOWM5My1jMWRjYTU4MDRmNDciLCJJbXBvcnRJZCI6bnVsbCwiVGl0bGUiOiLml6XmnKzkvrXljY7miJjkuokgSmFwYW5lc2UgYWdncmVzc2lvbiBhZ2FpbnN0IENoaW5hXHJcbiIsIk5vdGUiOm51bGwsIkh5cGVybGluayI6bnVsbCwiSXNDaGFuZ2VkIjpmYWxzZSwiSXNOZXciOmZhbHNlfSx7IiRpZCI6IjI2NyIsIkdyb3VwTmFtZSI6bnVsbCwiU3RhcnREYXRlIjoiMTk1OS0wMS0wMVQyMzo1OTowMCIsIkVuZERhdGUiOiIxOTYwLTAxLTAxVDIzOjU5OjAwIiwiUGVyY2VudGFnZUNvbXBsZXRlIjpudWxsLCJTdHlsZSI6eyIkaWQiOiIyNjgiLCJTaGFwZSI6MCwiU2hhcGVUaGlja25lc3MiOjEsIkR1cmF0aW9uRm9ybWF0IjowLCJJbmNsdWRlTm9uV29ya2luZ0RheXNJbkR1cmF0aW9uIjpmYWxzZSwiUGVyY2VudGFnZUNvbXBsZXRlU3R5bGUiOnsiJGlkIjoiMjY5IiwiRm9udFNldHRpbmdzIjp7IiRpZCI6IjI3MCIsIkZvbnRTaXplIjoxMCwiRm9udE5hbWUiOiJDYWxpYnJpIiwiSXNCb2xkIjpmYWxzZSwiSXNJdGFsaWMiOmZhbHNlLCJJc1VuZGVybGluZWQiOmZhbHNlLCJQYXJlbnRTdHlsZSI6bnVsbH0sIkF1dG9TaXplIjowLCJGb3JlZ3JvdW5kIjp7IiRpZCI6IjI3MSIsIkNvbG9yIjp7IiRyZWYiOiI4NiJ9fSwiTWF4V2lkdGgiOjIwMC4wLCJNYXhIZWlnaHQiOiJJbmZpbml0eSIsIlNtYXJ0Rm9yZWdyb3VuZElzQWN0aXZlIjpmYWxzZSwiSG9yaXpvbnRhbEFsaWdubWVudCI6MCwiVmVydGljYWxBbGlnbm1lbnQiOjAsIlNtYXJ0Rm9yZWdyb3VuZCI6bnVsbCwiQmFja2dyb3VuZEZpbGxUeXBlIjowLCJNYXJnaW4iOnsiJGlkIjoiMjcyIiwiVG9wIjowLCJMZWZ0IjowLCJSaWdodCI6MCwiQm90dG9tIjowfSwiUGFkZGluZyI6eyIkaWQiOiIyNzMiLCJUb3AiOjAsIkxlZnQiOjAsIlJpZ2h0IjowLCJCb3R0b20iOjB9LCJCYWNrZ3JvdW5kIjp7IiRyZWYiOiI4OSJ9LCJJc1Zpc2libGUiOnRydWUsIldpZHRoIjowLjAsIkhlaWdodCI6MC4wLCJCb3JkZXJTdHlsZSI6eyIkaWQiOiIyNzQiLCJMaW5lQ29sb3IiOm51bGwsIkxpbmVXZWlnaHQiOjAuMCwiTGluZVR5cGUiOjAsIlBhcmVudFN0eWxlIjpudWxsfSwiUGFyZW50U3R5bGUiOm51bGx9LCJEdXJhdGlvblN0eWxlIjp7IiRpZCI6IjI3NSIsIkZvbnRTZXR0aW5ncyI6eyIkaWQiOiIyNzYiLCJGb250U2l6ZSI6MTAsIkZvbnROYW1lIjoiQ2FsaWJyaSIsIklzQm9sZCI6ZmFsc2UsIklzSXRhbGljIjpmYWxzZSwiSXNVbmRlcmxpbmVkIjpmYWxzZSwiUGFyZW50U3R5bGUiOm51bGx9LCJBdXRvU2l6ZSI6MCwiRm9yZWdyb3VuZCI6eyIkaWQiOiIyNzciLCJDb2xvciI6eyIkcmVmIjoiOTMifX0sIk1heFdpZHRoIjoyMDAuMCwiTWF4SGVpZ2h0IjoiSW5maW5pdHkiLCJTbWFydEZvcmVncm91bmRJc0FjdGl2ZSI6ZmFsc2UsIkhvcml6b250YWxBbGlnbm1lbnQiOjAsIlZlcnRpY2FsQWxpZ25tZW50IjowLCJTbWFydEZvcmVncm91bmQiOm51bGwsIkJhY2tncm91bmRGaWxsVHlwZSI6MCwiTWFyZ2luIjp7IiRpZCI6IjI3OCIsIlRvcCI6MCwiTGVmdCI6MCwiUmlnaHQiOjAsIkJvdHRvbSI6MH0sIlBhZGRpbmciOnsiJGlkIjoiMjc5IiwiVG9wIjowLCJMZWZ0IjowLCJSaWdodCI6MCwiQm90dG9tIjowfSwiQmFja2dyb3VuZCI6eyIkcmVmIjoiOTYifSwiSXNWaXNpYmxlIjp0cnVlLCJXaWR0aCI6MC4wLCJIZWlnaHQiOjAuMCwiQm9yZGVyU3R5bGUiOnsiJGlkIjoiMjgwIiwiTGluZUNvbG9yIjpudWxsLCJMaW5lV2VpZ2h0IjowLjAsIkxpbmVUeXBlIjowLCJQYXJlbnRTdHlsZSI6bnVsbH0sIlBhcmVudFN0eWxlIjpudWxsfSwiSG9yaXpvbnRhbENvbm5lY3RvclN0eWxlIjp7IiRpZCI6IjI4MSIsIkxpbmVDb2xvciI6eyIkcmVmIjoiOTgifSwiTGluZVdlaWdodCI6MS4wLCJMaW5lVHlwZSI6MCwiUGFyZW50U3R5bGUiOm51bGx9LCJWZXJ0aWNhbENvbm5lY3RvclN0eWxlIjp7IiRpZCI6IjI4MiIsIkxpbmVDb2xvciI6eyIkcmVmIjoiMTAx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ZmFsc2UsIlBlcmNlbnRhZ2VDb21wbGV0ZVNoYXBlT3BhY2l0eSI6MzUsIlNoYXBlU3R5bGUiOnsiJGlkIjoiMjgzIiwiTWFyZ2luIjp7IiRpZCI6IjI4NCIsIlRvcCI6MCwiTGVmdCI6NCwiUmlnaHQiOjQsIkJvdHRvbSI6MH0sIlBhZGRpbmciOnsiJGlkIjoiMjg1IiwiVG9wIjowLCJMZWZ0IjowLCJSaWdodCI6MCwiQm90dG9tIjowfSwiQmFja2dyb3VuZCI6eyIkaWQiOiIyODYiLCJDb2xvciI6eyIkaWQiOiIyODciLCJBIjoyNTUsIlIiOjkxLCJHIjoxNTUsIkIiOjIxM319LCJJc1Zpc2libGUiOnRydWUsIldpZHRoIjowLjAsIkhlaWdodCI6MTYuMCwiQm9yZGVyU3R5bGUiOnsiJGlkIjoiMjg4IiwiTGluZUNvbG9yIjp7IiRyZWYiOiIxMDkifSwiTGluZVdlaWdodCI6MC4wLCJMaW5lVHlwZSI6MCwiUGFyZW50U3R5bGUiOm51bGx9LCJQYXJlbnRTdHlsZSI6bnVsbH0sIlRpdGxlU3R5bGUiOnsiJGlkIjoiMjg5IiwiRm9udFNldHRpbmdzIjp7IiRpZCI6IjI5MCIsIkZvbnRTaXplIjoxMSwiRm9udE5hbWUiOiJDYWxpYnJpIiwiSXNCb2xkIjp0cnVlLCJJc0l0YWxpYyI6ZmFsc2UsIklzVW5kZXJsaW5lZCI6ZmFsc2UsIlBhcmVudFN0eWxlIjpudWxsfSwiQXV0b1NpemUiOjAsIkZvcmVncm91bmQiOnsiJGlkIjoiMjkxIiwiQ29sb3IiOnsiJHJlZiI6IjExNCJ9fSwiTWF4V2lkdGgiOjk2MC4wLCJNYXhIZWlnaHQiOiJJbmZpbml0eSIsIlNtYXJ0Rm9yZWdyb3VuZElzQWN0aXZlIjpmYWxzZSwiSG9yaXpvbnRhbEFsaWdubWVudCI6MSwiVmVydGljYWxBbGlnbm1lbnQiOjAsIlNtYXJ0Rm9yZWdyb3VuZCI6bnVsbCwiQmFja2dyb3VuZEZpbGxUeXBlIjowLCJNYXJnaW4iOnsiJGlkIjoiMjkyIiwiVG9wIjowLCJMZWZ0IjowLCJSaWdodCI6MCwiQm90dG9tIjowfSwiUGFkZGluZyI6eyIkaWQiOiIyOTMiLCJUb3AiOjAsIkxlZnQiOjAsIlJpZ2h0IjowLCJCb3R0b20iOjB9LCJCYWNrZ3JvdW5kIjp7IiRyZWYiOiIxMTcifSwiSXNWaXNpYmxlIjp0cnVlLCJXaWR0aCI6MC4wLCJIZWlnaHQiOjAuMCwiQm9yZGVyU3R5bGUiOnsiJGlkIjoiMjk0IiwiTGluZUNvbG9yIjpudWxsLCJMaW5lV2VpZ2h0IjowLjAsIkxpbmVUeXBlIjowLCJQYXJlbnRTdHlsZSI6bnVsbH0sIlBhcmVudFN0eWxlIjpudWxsfSwiRGF0ZVN0eWxlIjp7IiRpZCI6IjI5NSIsIkZvbnRTZXR0aW5ncyI6eyIkaWQiOiIyOTYiLCJGb250U2l6ZSI6MTAsIkZvbnROYW1lIjoiQ2FsaWJyaSIsIklzQm9sZCI6ZmFsc2UsIklzSXRhbGljIjpmYWxzZSwiSXNVbmRlcmxpbmVkIjpmYWxzZSwiUGFyZW50U3R5bGUiOm51bGx9LCJBdXRvU2l6ZSI6MCwiRm9yZWdyb3VuZCI6eyIkaWQiOiIyOTciLCJDb2xvciI6eyIkcmVmIjoiMTIxIn19LCJNYXhXaWR0aCI6MjAwLjAsIk1heEhlaWdodCI6IkluZmluaXR5IiwiU21hcnRGb3JlZ3JvdW5kSXNBY3RpdmUiOmZhbHNlLCJIb3Jpem9udGFsQWxpZ25tZW50IjowLCJWZXJ0aWNhbEFsaWdubWVudCI6MCwiU21hcnRGb3JlZ3JvdW5kIjpudWxsLCJCYWNrZ3JvdW5kRmlsbFR5cGUiOjAsIk1hcmdpbiI6eyIkaWQiOiIyOTgiLCJUb3AiOjAsIkxlZnQiOjAsIlJpZ2h0IjowLCJCb3R0b20iOjB9LCJQYWRkaW5nIjp7IiRpZCI6IjI5OSIsIlRvcCI6MCwiTGVmdCI6MCwiUmlnaHQiOjAsIkJvdHRvbSI6MH0sIkJhY2tncm91bmQiOnsiJHJlZiI6IjEyNCJ9LCJJc1Zpc2libGUiOnRydWUsIldpZHRoIjowLjAsIkhlaWdodCI6MC4wLCJCb3JkZXJTdHlsZSI6eyIkaWQiOiIzMDAiLCJMaW5lQ29sb3IiOm51bGwsIkxpbmVXZWlnaHQiOjAuMCwiTGluZVR5cGUiOjAsIlBhcmVudFN0eWxlIjpudWxsfSwiUGFyZW50U3R5bGUiOm51bGx9LCJEYXRlRm9ybWF0Ijp7IiRpZCI6IjMwMSIsIkZvcm1hdFN0cmluZyI6Ik0vZC9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0LCJTbWFydER1cmF0aW9uQWN0aXZhdGVkIjpmYWxzZSwiRGF0ZUZvcm1hdCI6eyIkcmVmIjoiMzAxIn0sIklkIjoiOTVmMzkzMGUtOGE1Yy00ZDg1LWI5NDQtNzczMTMzZWU5YjdkIiwiSW1wb3J0SWQiOm51bGwsIlRpdGxlIjoi5Lit5Zu95Zu95rCR57uP5rWO5Y+R55Sf5Lil6YeN5Zuw6Zq+IFNlcmlvdXMgZGlmZmljdWx0aWVzIGluIENoaW5hJ3MgbmF0aW9uYWwgZWNvbm9teSIsIk5vdGUiOm51bGwsIkh5cGVybGluayI6bnVsbCwiSXNDaGFuZ2VkIjpmYWxzZSwiSXNOZXciOmZhbHNlfSx7IiRpZCI6IjMwMiIsIkdyb3VwTmFtZSI6bnVsbCwiU3RhcnREYXRlIjoiMTk2Ni0wNS0xNlQwMDowMDowMCIsIkVuZERhdGUiOiIxOTc2LTAxLTAxVDIzOjU5OjAwIiwiUGVyY2VudGFnZUNvbXBsZXRlIjpudWxsLCJTdHlsZSI6eyIkaWQiOiIzMDMiLCJTaGFwZSI6MCwiU2hhcGVUaGlja25lc3MiOjEsIkR1cmF0aW9uRm9ybWF0IjowLCJJbmNsdWRlTm9uV29ya2luZ0RheXNJbkR1cmF0aW9uIjpmYWxzZSwiUGVyY2VudGFnZUNvbXBsZXRlU3R5bGUiOnsiJGlkIjoiMzA0IiwiRm9udFNldHRpbmdzIjp7IiRpZCI6IjMwNSIsIkZvbnRTaXplIjoxMCwiRm9udE5hbWUiOiJDYWxpYnJpIiwiSXNCb2xkIjpmYWxzZSwiSXNJdGFsaWMiOmZhbHNlLCJJc1VuZGVybGluZWQiOmZhbHNlLCJQYXJlbnRTdHlsZSI6bnVsbH0sIkF1dG9TaXplIjowLCJGb3JlZ3JvdW5kIjp7IiRpZCI6IjMwNiIsIkNvbG9yIjp7IiRyZWYiOiI4NiJ9fSwiTWF4V2lkdGgiOjIwMC4wLCJNYXhIZWlnaHQiOiJJbmZpbml0eSIsIlNtYXJ0Rm9yZWdyb3VuZElzQWN0aXZlIjpmYWxzZSwiSG9yaXpvbnRhbEFsaWdubWVudCI6MCwiVmVydGljYWxBbGlnbm1lbnQiOjAsIlNtYXJ0Rm9yZWdyb3VuZCI6bnVsbCwiQmFja2dyb3VuZEZpbGxUeXBlIjowLCJNYXJnaW4iOnsiJGlkIjoiMzA3IiwiVG9wIjowLCJMZWZ0IjowLCJSaWdodCI6MCwiQm90dG9tIjowfSwiUGFkZGluZyI6eyIkaWQiOiIzMDgiLCJUb3AiOjAsIkxlZnQiOjAsIlJpZ2h0IjowLCJCb3R0b20iOjB9LCJCYWNrZ3JvdW5kIjp7IiRyZWYiOiI4OSJ9LCJJc1Zpc2libGUiOnRydWUsIldpZHRoIjowLjAsIkhlaWdodCI6MC4wLCJCb3JkZXJTdHlsZSI6eyIkaWQiOiIzMDkiLCJMaW5lQ29sb3IiOm51bGwsIkxpbmVXZWlnaHQiOjAuMCwiTGluZVR5cGUiOjAsIlBhcmVudFN0eWxlIjpudWxsfSwiUGFyZW50U3R5bGUiOm51bGx9LCJEdXJhdGlvblN0eWxlIjp7IiRpZCI6IjMxMCIsIkZvbnRTZXR0aW5ncyI6eyIkaWQiOiIzMTEiLCJGb250U2l6ZSI6MTAsIkZvbnROYW1lIjoiQ2FsaWJyaSIsIklzQm9sZCI6ZmFsc2UsIklzSXRhbGljIjpmYWxzZSwiSXNVbmRlcmxpbmVkIjpmYWxzZSwiUGFyZW50U3R5bGUiOm51bGx9LCJBdXRvU2l6ZSI6MCwiRm9yZWdyb3VuZCI6eyIkaWQiOiIzMTIiLCJDb2xvciI6eyIkcmVmIjoiOTMifX0sIk1heFdpZHRoIjoyMDAuMCwiTWF4SGVpZ2h0IjoiSW5maW5pdHkiLCJTbWFydEZvcmVncm91bmRJc0FjdGl2ZSI6ZmFsc2UsIkhvcml6b250YWxBbGlnbm1lbnQiOjAsIlZlcnRpY2FsQWxpZ25tZW50IjowLCJTbWFydEZvcmVncm91bmQiOm51bGwsIkJhY2tncm91bmRGaWxsVHlwZSI6MCwiTWFyZ2luIjp7IiRpZCI6IjMxMyIsIlRvcCI6MCwiTGVmdCI6MCwiUmlnaHQiOjAsIkJvdHRvbSI6MH0sIlBhZGRpbmciOnsiJGlkIjoiMzE0IiwiVG9wIjowLCJMZWZ0IjowLCJSaWdodCI6MCwiQm90dG9tIjowfSwiQmFja2dyb3VuZCI6eyIkcmVmIjoiOTYifSwiSXNWaXNpYmxlIjp0cnVlLCJXaWR0aCI6MC4wLCJIZWlnaHQiOjAuMCwiQm9yZGVyU3R5bGUiOnsiJGlkIjoiMzE1IiwiTGluZUNvbG9yIjpudWxsLCJMaW5lV2VpZ2h0IjowLjAsIkxpbmVUeXBlIjowLCJQYXJlbnRTdHlsZSI6bnVsbH0sIlBhcmVudFN0eWxlIjpudWxsfSwiSG9yaXpvbnRhbENvbm5lY3RvclN0eWxlIjp7IiRpZCI6IjMxNiIsIkxpbmVDb2xvciI6eyIkcmVmIjoiOTgifSwiTGluZVdlaWdodCI6MS4wLCJMaW5lVHlwZSI6MCwiUGFyZW50U3R5bGUiOm51bGx9LCJWZXJ0aWNhbENvbm5lY3RvclN0eWxlIjp7IiRpZCI6IjMxNyIsIkxpbmVDb2xvciI6eyIkcmVmIjoiMTAxIn0sIkxpbmVXZWlnaHQiOjE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ZmFsc2UsIlBlcmNlbnRhZ2VDb21wbGV0ZVNoYXBlT3BhY2l0eSI6MzUsIlNoYXBlU3R5bGUiOnsiJGlkIjoiMzE4IiwiTWFyZ2luIjp7IiRpZCI6IjMxOSIsIlRvcCI6MCwiTGVmdCI6NCwiUmlnaHQiOjQsIkJvdHRvbSI6MH0sIlBhZGRpbmciOnsiJGlkIjoiMzIwIiwiVG9wIjowLCJMZWZ0IjowLCJSaWdodCI6MCwiQm90dG9tIjowfSwiQmFja2dyb3VuZCI6eyIkaWQiOiIzMjEiLCJDb2xvciI6eyIkaWQiOiIzMjIiLCJBIjoyNTUsIlIiOjE3OCwiRyI6MTQsIkIiOjE4fX0sIklzVmlzaWJsZSI6dHJ1ZSwiV2lkdGgiOjAuMCwiSGVpZ2h0IjoxNi4wLCJCb3JkZXJTdHlsZSI6eyIkaWQiOiIzMjMiLCJMaW5lQ29sb3IiOnsiJHJlZiI6IjEwOSJ9LCJMaW5lV2VpZ2h0IjowLjAsIkxpbmVUeXBlIjowLCJQYXJlbnRTdHlsZSI6bnVsbH0sIlBhcmVudFN0eWxlIjpudWxsfSwiVGl0bGVTdHlsZSI6eyIkaWQiOiIzMjQiLCJGb250U2V0dGluZ3MiOnsiJGlkIjoiMzI1IiwiRm9udFNpemUiOjExLCJGb250TmFtZSI6IkNhbGlicmkiLCJJc0JvbGQiOnRydWUsIklzSXRhbGljIjpmYWxzZSwiSXNVbmRlcmxpbmVkIjpmYWxzZSwiUGFyZW50U3R5bGUiOm51bGx9LCJBdXRvU2l6ZSI6MCwiRm9yZWdyb3VuZCI6eyIkaWQiOiIzMjYiLCJDb2xvciI6eyIkcmVmIjoiMTE0In19LCJNYXhXaWR0aCI6OTYwLjAsIk1heEhlaWdodCI6IkluZmluaXR5IiwiU21hcnRGb3JlZ3JvdW5kSXNBY3RpdmUiOmZhbHNlLCJIb3Jpem9udGFsQWxpZ25tZW50IjoxLCJWZXJ0aWNhbEFsaWdubWVudCI6MCwiU21hcnRGb3JlZ3JvdW5kIjpudWxsLCJCYWNrZ3JvdW5kRmlsbFR5cGUiOjAsIk1hcmdpbiI6eyIkaWQiOiIzMjciLCJUb3AiOjAsIkxlZnQiOjAsIlJpZ2h0IjowLCJCb3R0b20iOjB9LCJQYWRkaW5nIjp7IiRpZCI6IjMyOCIsIlRvcCI6MCwiTGVmdCI6MCwiUmlnaHQiOjAsIkJvdHRvbSI6MH0sIkJhY2tncm91bmQiOnsiJHJlZiI6IjExNyJ9LCJJc1Zpc2libGUiOnRydWUsIldpZHRoIjowLjAsIkhlaWdodCI6MC4wLCJCb3JkZXJTdHlsZSI6eyIkaWQiOiIzMjkiLCJMaW5lQ29sb3IiOm51bGwsIkxpbmVXZWlnaHQiOjAuMCwiTGluZVR5cGUiOjAsIlBhcmVudFN0eWxlIjpudWxsfSwiUGFyZW50U3R5bGUiOm51bGx9LCJEYXRlU3R5bGUiOnsiJGlkIjoiMzMwIiwiRm9udFNldHRpbmdzIjp7IiRpZCI6IjMzMSIsIkZvbnRTaXplIjoxMCwiRm9udE5hbWUiOiJDYWxpYnJpIiwiSXNCb2xkIjpmYWxzZSwiSXNJdGFsaWMiOmZhbHNlLCJJc1VuZGVybGluZWQiOmZhbHNlLCJQYXJlbnRTdHlsZSI6bnVsbH0sIkF1dG9TaXplIjowLCJGb3JlZ3JvdW5kIjp7IiRpZCI6IjMzMiIsIkNvbG9yIjp7IiRyZWYiOiIxMjEifX0sIk1heFdpZHRoIjoyMDAuMCwiTWF4SGVpZ2h0IjoiSW5maW5pdHkiLCJTbWFydEZvcmVncm91bmRJc0FjdGl2ZSI6ZmFsc2UsIkhvcml6b250YWxBbGlnbm1lbnQiOjAsIlZlcnRpY2FsQWxpZ25tZW50IjowLCJTbWFydEZvcmVncm91bmQiOm51bGwsIkJhY2tncm91bmRGaWxsVHlwZSI6MCwiTWFyZ2luIjp7IiRpZCI6IjMzMyIsIlRvcCI6MCwiTGVmdCI6MCwiUmlnaHQiOjAsIkJvdHRvbSI6MH0sIlBhZGRpbmciOnsiJGlkIjoiMzM0IiwiVG9wIjowLCJMZWZ0IjowLCJSaWdodCI6MCwiQm90dG9tIjowfSwiQmFja2dyb3VuZCI6eyIkcmVmIjoiMTI0In0sIklzVmlzaWJsZSI6dHJ1ZSwiV2lkdGgiOjAuMCwiSGVpZ2h0IjowLjAsIkJvcmRlclN0eWxlIjp7IiRpZCI6IjMzNSIsIkxpbmVDb2xvciI6bnVsbCwiTGluZVdlaWdodCI6MC4wLCJMaW5lVHlwZSI6MCwiUGFyZW50U3R5bGUiOm51bGx9LCJQYXJlbnRTdHlsZSI6bnVsbH0sIkRhdGVGb3JtYXQiOnsiJGlkIjoiMzM2IiwiRm9ybWF0U3RyaW5nIjoiTS9kL3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UsIlNtYXJ0RHVyYXRpb25BY3RpdmF0ZWQiOmZhbHNlLCJEYXRlRm9ybWF0Ijp7IiRyZWYiOiIzMzYifSwiSWQiOiI3YmMyMDU2NC03YjNiLTRlMWQtYTJmNi0zOWZjNDIzMWY3ZTciLCJJbXBvcnRJZCI6bnVsbCwiVGl0bGUiOiLmlofljJblpKfpnanlkb0gVGhlIEdyZWF0IEN1bHR1cmFsIFJldm9sdXRpb24iLCJOb3RlIjpudWxsLCJIeXBlcmxpbmsiOm51bGwsIklzQ2hhbmdlZCI6ZmFsc2UsIklzTmV3IjpmYWxzZX0seyIkaWQiOiIzMzciLCJHcm91cE5hbWUiOm51bGwsIlN0YXJ0RGF0ZSI6IjE5NzgtMTItMDFUMDA6MDA6MDAiLCJFbmREYXRlIjoiMjAxOC0xMC0wMVQyMzo1OTowMCIsIlBlcmNlbnRhZ2VDb21wbGV0ZSI6bnVsbCwiU3R5bGUiOnsiJGlkIjoiMzM4IiwiU2hhcGUiOjAsIlNoYXBlVGhpY2tuZXNzIjoxLCJEdXJhdGlvbkZvcm1hdCI6MCwiSW5jbHVkZU5vbldvcmtpbmdEYXlzSW5EdXJhdGlvbiI6ZmFsc2UsIlBlcmNlbnRhZ2VDb21wbGV0ZVN0eWxlIjp7IiRpZCI6IjMzOSIsIkZvbnRTZXR0aW5ncyI6eyIkaWQiOiIzNDAiLCJGb250U2l6ZSI6MTAsIkZvbnROYW1lIjoiQ2FsaWJyaSIsIklzQm9sZCI6ZmFsc2UsIklzSXRhbGljIjpmYWxzZSwiSXNVbmRlcmxpbmVkIjpmYWxzZSwiUGFyZW50U3R5bGUiOm51bGx9LCJBdXRvU2l6ZSI6MCwiRm9yZWdyb3VuZCI6eyIkaWQiOiIzNDEiLCJDb2xvciI6eyIkcmVmIjoiODYifX0sIk1heFdpZHRoIjoyMDAuMCwiTWF4SGVpZ2h0IjoiSW5maW5pdHkiLCJTbWFydEZvcmVncm91bmRJc0FjdGl2ZSI6ZmFsc2UsIkhvcml6b250YWxBbGlnbm1lbnQiOjAsIlZlcnRpY2FsQWxpZ25tZW50IjowLCJTbWFydEZvcmVncm91bmQiOm51bGwsIkJhY2tncm91bmRGaWxsVHlwZSI6MCwiTWFyZ2luIjp7IiRpZCI6IjM0MiIsIlRvcCI6MCwiTGVmdCI6MCwiUmlnaHQiOjAsIkJvdHRvbSI6MH0sIlBhZGRpbmciOnsiJGlkIjoiMzQzIiwiVG9wIjowLCJMZWZ0IjowLCJSaWdodCI6MCwiQm90dG9tIjowfSwiQmFja2dyb3VuZCI6eyIkcmVmIjoiODkifSwiSXNWaXNpYmxlIjp0cnVlLCJXaWR0aCI6MC4wLCJIZWlnaHQiOjAuMCwiQm9yZGVyU3R5bGUiOnsiJGlkIjoiMzQ0IiwiTGluZUNvbG9yIjpudWxsLCJMaW5lV2VpZ2h0IjowLjAsIkxpbmVUeXBlIjowLCJQYXJlbnRTdHlsZSI6bnVsbH0sIlBhcmVudFN0eWxlIjpudWxsfSwiRHVyYXRpb25TdHlsZSI6eyIkaWQiOiIzNDUiLCJGb250U2V0dGluZ3MiOnsiJGlkIjoiMzQ2IiwiRm9udFNpemUiOjEwLCJGb250TmFtZSI6IkNhbGlicmkiLCJJc0JvbGQiOmZhbHNlLCJJc0l0YWxpYyI6ZmFsc2UsIklzVW5kZXJsaW5lZCI6ZmFsc2UsIlBhcmVudFN0eWxlIjpudWxsfSwiQXV0b1NpemUiOjAsIkZvcmVncm91bmQiOnsiJGlkIjoiMzQ3IiwiQ29sb3IiOnsiJHJlZiI6IjkzIn19LCJNYXhXaWR0aCI6MjAwLjAsIk1heEhlaWdodCI6IkluZmluaXR5IiwiU21hcnRGb3JlZ3JvdW5kSXNBY3RpdmUiOmZhbHNlLCJIb3Jpem9udGFsQWxpZ25tZW50IjowLCJWZXJ0aWNhbEFsaWdubWVudCI6MCwiU21hcnRGb3JlZ3JvdW5kIjpudWxsLCJCYWNrZ3JvdW5kRmlsbFR5cGUiOjAsIk1hcmdpbiI6eyIkaWQiOiIzNDgiLCJUb3AiOjAsIkxlZnQiOjAsIlJpZ2h0IjowLCJCb3R0b20iOjB9LCJQYWRkaW5nIjp7IiRpZCI6IjM0OSIsIlRvcCI6MCwiTGVmdCI6MCwiUmlnaHQiOjAsIkJvdHRvbSI6MH0sIkJhY2tncm91bmQiOnsiJHJlZiI6Ijk2In0sIklzVmlzaWJsZSI6dHJ1ZSwiV2lkdGgiOjAuMCwiSGVpZ2h0IjowLjAsIkJvcmRlclN0eWxlIjp7IiRpZCI6IjM1MCIsIkxpbmVDb2xvciI6bnVsbCwiTGluZVdlaWdodCI6MC4wLCJMaW5lVHlwZSI6MCwiUGFyZW50U3R5bGUiOm51bGx9LCJQYXJlbnRTdHlsZSI6bnVsbH0sIkhvcml6b250YWxDb25uZWN0b3JTdHlsZSI6eyIkaWQiOiIzNTEiLCJMaW5lQ29sb3IiOnsiJHJlZiI6Ijk4In0sIkxpbmVXZWlnaHQiOjEuMCwiTGluZVR5cGUiOjAsIlBhcmVudFN0eWxlIjpudWxsfSwiVmVydGljYWxDb25uZWN0b3JTdHlsZSI6eyIkaWQiOiIzNTIiLCJMaW5lQ29sb3IiOnsiJHJlZiI6IjEwMSJ9LCJMaW5lV2VpZ2h0Ijox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mZhbHNlLCJQZXJjZW50YWdlQ29tcGxldGVTaGFwZU9wYWNpdHkiOjM1LCJTaGFwZVN0eWxlIjp7IiRpZCI6IjM1MyIsIk1hcmdpbiI6eyIkaWQiOiIzNTQiLCJUb3AiOjAsIkxlZnQiOjQsIlJpZ2h0Ijo0LCJCb3R0b20iOjB9LCJQYWRkaW5nIjp7IiRpZCI6IjM1NSIsIlRvcCI6MCwiTGVmdCI6MCwiUmlnaHQiOjAsIkJvdHRvbSI6MH0sIkJhY2tncm91bmQiOnsiJGlkIjoiMzU2IiwiQ29sb3IiOnsiJGlkIjoiMzU3IiwiQSI6MjU1LCJSIjo5MSwiRyI6MTU1LCJCIjoyMTN9fSwiSXNWaXNpYmxlIjp0cnVlLCJXaWR0aCI6MC4wLCJIZWlnaHQiOjE2LjAsIkJvcmRlclN0eWxlIjp7IiRpZCI6IjM1OCIsIkxpbmVDb2xvciI6eyIkcmVmIjoiMTA5In0sIkxpbmVXZWlnaHQiOjAuMCwiTGluZVR5cGUiOjAsIlBhcmVudFN0eWxlIjpudWxsfSwiUGFyZW50U3R5bGUiOm51bGx9LCJUaXRsZVN0eWxlIjp7IiRpZCI6IjM1OSIsIkZvbnRTZXR0aW5ncyI6eyIkaWQiOiIzNjAiLCJGb250U2l6ZSI6MTEsIkZvbnROYW1lIjoiQ2FsaWJyaSIsIklzQm9sZCI6dHJ1ZSwiSXNJdGFsaWMiOmZhbHNlLCJJc1VuZGVybGluZWQiOmZhbHNlLCJQYXJlbnRTdHlsZSI6bnVsbH0sIkF1dG9TaXplIjowLCJGb3JlZ3JvdW5kIjp7IiRpZCI6IjM2MSIsIkNvbG9yIjp7IiRyZWYiOiIxMTQifX0sIk1heFdpZHRoIjo5NjAuMCwiTWF4SGVpZ2h0IjoiSW5maW5pdHkiLCJTbWFydEZvcmVncm91bmRJc0FjdGl2ZSI6ZmFsc2UsIkhvcml6b250YWxBbGlnbm1lbnQiOjEsIlZlcnRpY2FsQWxpZ25tZW50IjowLCJTbWFydEZvcmVncm91bmQiOm51bGwsIkJhY2tncm91bmRGaWxsVHlwZSI6MCwiTWFyZ2luIjp7IiRpZCI6IjM2MiIsIlRvcCI6MCwiTGVmdCI6MCwiUmlnaHQiOjAsIkJvdHRvbSI6MH0sIlBhZGRpbmciOnsiJGlkIjoiMzYzIiwiVG9wIjowLCJMZWZ0IjowLCJSaWdodCI6MCwiQm90dG9tIjowfSwiQmFja2dyb3VuZCI6eyIkcmVmIjoiMTE3In0sIklzVmlzaWJsZSI6dHJ1ZSwiV2lkdGgiOjAuMCwiSGVpZ2h0IjowLjAsIkJvcmRlclN0eWxlIjp7IiRpZCI6IjM2NCIsIkxpbmVDb2xvciI6bnVsbCwiTGluZVdlaWdodCI6MC4wLCJMaW5lVHlwZSI6MCwiUGFyZW50U3R5bGUiOm51bGx9LCJQYXJlbnRTdHlsZSI6bnVsbH0sIkRhdGVTdHlsZSI6eyIkaWQiOiIzNjUiLCJGb250U2V0dGluZ3MiOnsiJGlkIjoiMzY2IiwiRm9udFNpemUiOjEwLCJGb250TmFtZSI6IkNhbGlicmkiLCJJc0JvbGQiOmZhbHNlLCJJc0l0YWxpYyI6ZmFsc2UsIklzVW5kZXJsaW5lZCI6ZmFsc2UsIlBhcmVudFN0eWxlIjpudWxsfSwiQXV0b1NpemUiOjAsIkZvcmVncm91bmQiOnsiJGlkIjoiMzY3IiwiQ29sb3IiOnsiJHJlZiI6IjEyMSJ9fSwiTWF4V2lkdGgiOjIwMC4wLCJNYXhIZWlnaHQiOiJJbmZpbml0eSIsIlNtYXJ0Rm9yZWdyb3VuZElzQWN0aXZlIjpmYWxzZSwiSG9yaXpvbnRhbEFsaWdubWVudCI6MCwiVmVydGljYWxBbGlnbm1lbnQiOjAsIlNtYXJ0Rm9yZWdyb3VuZCI6bnVsbCwiQmFja2dyb3VuZEZpbGxUeXBlIjowLCJNYXJnaW4iOnsiJGlkIjoiMzY4IiwiVG9wIjowLCJMZWZ0IjowLCJSaWdodCI6MCwiQm90dG9tIjowfSwiUGFkZGluZyI6eyIkaWQiOiIzNjkiLCJUb3AiOjAsIkxlZnQiOjAsIlJpZ2h0IjowLCJCb3R0b20iOjB9LCJCYWNrZ3JvdW5kIjp7IiRyZWYiOiIxMjQifSwiSXNWaXNpYmxlIjp0cnVlLCJXaWR0aCI6MC4wLCJIZWlnaHQiOjAuMCwiQm9yZGVyU3R5bGUiOnsiJGlkIjoiMzcwIiwiTGluZUNvbG9yIjpudWxsLCJMaW5lV2VpZ2h0IjowLjAsIkxpbmVUeXBlIjowLCJQYXJlbnRTdHlsZSI6bnVsbH0sIlBhcmVudFN0eWxlIjpudWxsfSwiRGF0ZUZvcm1hdCI6eyIkaWQiOiIzNzEiLCJGb3JtYXRTdHJpbmciOiJNL2Qv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NiwiU21hcnREdXJhdGlvbkFjdGl2YXRlZCI6ZmFsc2UsIkRhdGVGb3JtYXQiOnsiJHJlZiI6IjM3MSJ9LCJJZCI6IjUxOWFmNDViLTUzNjktNDY0OC1hZjg5LTFhZDNmN2IyYWJlNyIsIkltcG9ydElkIjpudWxsLCJUaXRsZSI6IuaUuemdqeW8gOaUviBSZWZvcm0gYW5kIG9wZW5pbmcgdXAiLCJOb3RlIjpudWxsLCJIeXBlcmxpbmsiOm51bGwsIklzQ2hhbmdlZCI6ZmFsc2UsIklzTmV3IjpmYWxzZX1dLCJNc1Byb2plY3RJdGVtc1RyZWUiOnsiJGlkIjoiMzcyIiwiUm9vdCI6eyJJbXBvcnRJZCI6bnVsbCwiSXNJbXBvcnRlZCI6ZmFsc2UsIkNoaWxkcmVuIjpbXX19LCJNZXRhZGF0YSI6eyIkaWQiOiIzNzMiLCJSZWNlbnRDb2xvcnNDb2xsZWN0aW9uIjoiW10ifSwiU2V0dGluZ3MiOnsiJGlkIjoiMzc0IiwiSW1wYU9wdGlvbnMiOnsiJGlkIjoiMzc1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zNzYiLCJVc2VUaW1lIjpmYWxzZSwiV29ya0RheVN0YXJ0IjoiMDA6MDA6MDAiLCJXb3JrRGF5RW5kIjoiMjM6NTk6MDAifSwiTGFzdFVzZWRUZW1wbGF0ZUlkIjoiOTVmYmYwZjctY2E2Yy00YmI5LWFlNzgtMWFhZjJjYTk2MGVi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1537</TotalTime>
  <Words>1530</Words>
  <Application>Microsoft Office PowerPoint</Application>
  <PresentationFormat>Widescreen</PresentationFormat>
  <Paragraphs>154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宋体</vt:lpstr>
      <vt:lpstr>Arial</vt:lpstr>
      <vt:lpstr>Arial Narrow</vt:lpstr>
      <vt:lpstr>Calibri</vt:lpstr>
      <vt:lpstr>Century Gothic</vt:lpstr>
      <vt:lpstr>Wingdings 3</vt:lpstr>
      <vt:lpstr>Wisp</vt:lpstr>
      <vt:lpstr>Session 5 : The Impact of Family – Past and Present</vt:lpstr>
      <vt:lpstr>Traditional Chinese Family – 100 years ago 传统的中国家庭——100年前 </vt:lpstr>
      <vt:lpstr>PowerPoint Presentation</vt:lpstr>
      <vt:lpstr>Modern Chinese Family  现代中国家庭</vt:lpstr>
      <vt:lpstr>Parents’ Role with Young Children 父母的角色—早年时期</vt:lpstr>
      <vt:lpstr>Parents’ Role – Teenage Years 父母的角色—青年时期</vt:lpstr>
      <vt:lpstr>Parents’ Role – Young Adult, Leaving Home 父母的角色—成熟，离开家的时期</vt:lpstr>
      <vt:lpstr>Getting Married – New Family Focus 结婚—新家庭的焦点</vt:lpstr>
      <vt:lpstr>PowerPoint Presentation</vt:lpstr>
      <vt:lpstr>PowerPoint Presentation</vt:lpstr>
      <vt:lpstr>PowerPoint Presentation</vt:lpstr>
      <vt:lpstr>PowerPoint Presentation</vt:lpstr>
      <vt:lpstr>Discuss these questions:</vt:lpstr>
      <vt:lpstr>Expectations of New Family 这周—未来家庭的期望</vt:lpstr>
      <vt:lpstr>Decision Making   决策</vt:lpstr>
      <vt:lpstr>Roles and Responsibilities  角色和职责</vt:lpstr>
      <vt:lpstr>Money and Possessions  金钱和财产</vt:lpstr>
      <vt:lpstr>Money and Possessions  金钱和财产</vt:lpstr>
      <vt:lpstr>Previous Family and New Family 现在和将来的家庭</vt:lpstr>
      <vt:lpstr>Some Final Family Thoughts 最后的家庭观念</vt:lpstr>
      <vt:lpstr>Homework (very important!)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 : Building Strong Foundations</dc:title>
  <dc:creator>Mark Robnett</dc:creator>
  <cp:lastModifiedBy>Mark Robnett</cp:lastModifiedBy>
  <cp:revision>85</cp:revision>
  <dcterms:created xsi:type="dcterms:W3CDTF">2021-04-23T18:43:31Z</dcterms:created>
  <dcterms:modified xsi:type="dcterms:W3CDTF">2025-09-15T19:36:56Z</dcterms:modified>
</cp:coreProperties>
</file>