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2"/>
  </p:notesMasterIdLst>
  <p:sldIdLst>
    <p:sldId id="256" r:id="rId2"/>
    <p:sldId id="297" r:id="rId3"/>
    <p:sldId id="279" r:id="rId4"/>
    <p:sldId id="304" r:id="rId5"/>
    <p:sldId id="311" r:id="rId6"/>
    <p:sldId id="305" r:id="rId7"/>
    <p:sldId id="306" r:id="rId8"/>
    <p:sldId id="307" r:id="rId9"/>
    <p:sldId id="308" r:id="rId10"/>
    <p:sldId id="284" r:id="rId11"/>
    <p:sldId id="312" r:id="rId12"/>
    <p:sldId id="313" r:id="rId13"/>
    <p:sldId id="314" r:id="rId14"/>
    <p:sldId id="317" r:id="rId15"/>
    <p:sldId id="318" r:id="rId16"/>
    <p:sldId id="319" r:id="rId17"/>
    <p:sldId id="320" r:id="rId18"/>
    <p:sldId id="321" r:id="rId19"/>
    <p:sldId id="295" r:id="rId20"/>
    <p:sldId id="322"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660" autoAdjust="0"/>
    <p:restoredTop sz="68385" autoAdjust="0"/>
  </p:normalViewPr>
  <p:slideViewPr>
    <p:cSldViewPr snapToGrid="0">
      <p:cViewPr varScale="1">
        <p:scale>
          <a:sx n="80" d="100"/>
          <a:sy n="80" d="100"/>
        </p:scale>
        <p:origin x="1236" y="84"/>
      </p:cViewPr>
      <p:guideLst/>
    </p:cSldViewPr>
  </p:slideViewPr>
  <p:notesTextViewPr>
    <p:cViewPr>
      <p:scale>
        <a:sx n="3" d="2"/>
        <a:sy n="3" d="2"/>
      </p:scale>
      <p:origin x="0" y="0"/>
    </p:cViewPr>
  </p:notesTextViewPr>
  <p:sorterViewPr>
    <p:cViewPr>
      <p:scale>
        <a:sx n="100" d="100"/>
        <a:sy n="100" d="100"/>
      </p:scale>
      <p:origin x="0" y="-168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1782836-146D-47FA-A580-D25EBF870E4E}" type="datetimeFigureOut">
              <a:rPr lang="en-US" smtClean="0"/>
              <a:t>8/25/2025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5952E43-2235-4977-9058-9C29D206FC86}" type="slidenum">
              <a:rPr lang="en-US" smtClean="0"/>
              <a:t>‹#›</a:t>
            </a:fld>
            <a:endParaRPr lang="en-US"/>
          </a:p>
        </p:txBody>
      </p:sp>
    </p:spTree>
    <p:extLst>
      <p:ext uri="{BB962C8B-B14F-4D97-AF65-F5344CB8AC3E}">
        <p14:creationId xmlns:p14="http://schemas.microsoft.com/office/powerpoint/2010/main" val="39527600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When we first came to China in 2010, we met a man who was a member of the Chinese royal family.  Although it sounds like a great honor and privilege to be a part of such a family, it was actually very difficult.  He said that his home was a place of sorrow and anger.  The family was angry at the British for stealing valuables during the opium wars.  They were angry at the army for removing them from a position of power.  They were angry at the Japanese for all of the evil they had done during the war.  And they were angry at others for taking their property and possessions.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Their family moved to Australia to try and get away.  But even though they moved away physically, they were not able to leave their bitterness behind.  As a child, he was forbidden to laugh.  His parents would tell him, “we don’t laugh in this house – we are angry.”  Even though his family enjoyed the freedoms of life abroad, they were actually locked in a prison – a prison of anger.</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This man strongly desired to be set free – free from the anger that had a tight grip on his family.  Then something wonderful happened to him: he became a Christian.  A few years later, he ignored the warnings of his family and moved back to Beijing.  He told me that he came back to share the message of forgiveness with an angry nation.  He said that, over the past 150 years, the Chinese people have experienced many waves of war and oppression, leaving them with a deep spirit of bitterness and unforgiveness.  He pointed to </a:t>
            </a:r>
            <a:r>
              <a:rPr lang="en-US" sz="1200" b="1" kern="1200" dirty="0">
                <a:solidFill>
                  <a:schemeClr val="tx1"/>
                </a:solidFill>
                <a:effectLst/>
                <a:latin typeface="+mn-lt"/>
                <a:ea typeface="+mn-ea"/>
                <a:cs typeface="+mn-cs"/>
              </a:rPr>
              <a:t>Matthew 6:14,15,</a:t>
            </a:r>
            <a:r>
              <a:rPr lang="en-US" sz="1200" kern="1200" dirty="0">
                <a:solidFill>
                  <a:schemeClr val="tx1"/>
                </a:solidFill>
                <a:effectLst/>
                <a:latin typeface="+mn-lt"/>
                <a:ea typeface="+mn-ea"/>
                <a:cs typeface="+mn-cs"/>
              </a:rPr>
              <a:t> telling me that unforgiveness was so common, until the Chinese people resolved this problem, they would never receive the forgiveness and grace of God.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 am not Chinese, so I’ll have to ask you for your opinion: is it true?  Do you feel that there is a spirit of unforgiveness among the Chinese people?  An even greater question is this: do you have a spirit of unforgiveness in your own heart?  Is there someone that you hate – someone that you are unwilling (or unable) to forgive?  If so, I hope that you will listen carefully to our story tonight.</a:t>
            </a:r>
          </a:p>
        </p:txBody>
      </p:sp>
      <p:sp>
        <p:nvSpPr>
          <p:cNvPr id="4" name="Slide Number Placeholder 3"/>
          <p:cNvSpPr>
            <a:spLocks noGrp="1"/>
          </p:cNvSpPr>
          <p:nvPr>
            <p:ph type="sldNum" sz="quarter" idx="10"/>
          </p:nvPr>
        </p:nvSpPr>
        <p:spPr/>
        <p:txBody>
          <a:bodyPr/>
          <a:lstStyle/>
          <a:p>
            <a:fld id="{95952E43-2235-4977-9058-9C29D206FC86}" type="slidenum">
              <a:rPr lang="en-US" smtClean="0"/>
              <a:t>4</a:t>
            </a:fld>
            <a:endParaRPr lang="en-US"/>
          </a:p>
        </p:txBody>
      </p:sp>
    </p:spTree>
    <p:extLst>
      <p:ext uri="{BB962C8B-B14F-4D97-AF65-F5344CB8AC3E}">
        <p14:creationId xmlns:p14="http://schemas.microsoft.com/office/powerpoint/2010/main" val="25438788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13</a:t>
            </a:fld>
            <a:endParaRPr lang="en-US"/>
          </a:p>
        </p:txBody>
      </p:sp>
    </p:spTree>
    <p:extLst>
      <p:ext uri="{BB962C8B-B14F-4D97-AF65-F5344CB8AC3E}">
        <p14:creationId xmlns:p14="http://schemas.microsoft.com/office/powerpoint/2010/main" val="396100244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a:t>
            </a:r>
            <a:r>
              <a:rPr lang="en-US" baseline="0" dirty="0"/>
              <a:t> question is not, “Do we feel like forgiving?”  The question is, “Will we forgive?”</a:t>
            </a:r>
          </a:p>
          <a:p>
            <a:endParaRPr lang="en-US" baseline="0" dirty="0"/>
          </a:p>
          <a:p>
            <a:r>
              <a:rPr lang="en-US" baseline="0" dirty="0"/>
              <a:t>Forgiveness is:</a:t>
            </a:r>
          </a:p>
          <a:p>
            <a:r>
              <a:rPr lang="en-US" baseline="0" dirty="0"/>
              <a:t>Facing the wrong done to us and recognizing the emotions inside.</a:t>
            </a:r>
          </a:p>
          <a:p>
            <a:r>
              <a:rPr lang="en-US" baseline="0" dirty="0"/>
              <a:t>Choosing not to hold it against our partner.</a:t>
            </a:r>
          </a:p>
          <a:p>
            <a:r>
              <a:rPr lang="en-US" baseline="0" dirty="0"/>
              <a:t>If we don’t forgive, we’ll be the one imprisoned by the bitterness, resentment, and anger.</a:t>
            </a:r>
          </a:p>
          <a:p>
            <a:r>
              <a:rPr lang="en-US" baseline="0" dirty="0"/>
              <a:t>Forgiveness is a process – we often need to continue choosing to forgive for the same hurt.</a:t>
            </a:r>
          </a:p>
        </p:txBody>
      </p:sp>
      <p:sp>
        <p:nvSpPr>
          <p:cNvPr id="4" name="Slide Number Placeholder 3"/>
          <p:cNvSpPr>
            <a:spLocks noGrp="1"/>
          </p:cNvSpPr>
          <p:nvPr>
            <p:ph type="sldNum" sz="quarter" idx="10"/>
          </p:nvPr>
        </p:nvSpPr>
        <p:spPr/>
        <p:txBody>
          <a:bodyPr/>
          <a:lstStyle/>
          <a:p>
            <a:fld id="{C0F6FC07-7D59-4179-B3E3-7FC4ED6CF494}" type="slidenum">
              <a:rPr lang="en-US" smtClean="0"/>
              <a:pPr/>
              <a:t>19</a:t>
            </a:fld>
            <a:endParaRPr lang="en-US"/>
          </a:p>
        </p:txBody>
      </p:sp>
    </p:spTree>
    <p:extLst>
      <p:ext uri="{BB962C8B-B14F-4D97-AF65-F5344CB8AC3E}">
        <p14:creationId xmlns:p14="http://schemas.microsoft.com/office/powerpoint/2010/main" val="17398611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Forgiveness</a:t>
            </a:r>
            <a:r>
              <a:rPr lang="en-US" baseline="0" dirty="0"/>
              <a:t> does not mean that the person’s behavior was right, or that it didn’t hurt.  Forgiveness means letting the offending party go.  In forgiving, you are freeing the offending person from your heart and entrusting him to God. In freeing him, you are free of him and of his hurtful influence.  The person is never free, however, from God’s watchful eye and from what God will require of him.</a:t>
            </a:r>
          </a:p>
          <a:p>
            <a:endParaRPr lang="en-US" baseline="0" dirty="0"/>
          </a:p>
          <a:p>
            <a:r>
              <a:rPr lang="en-US" baseline="0" dirty="0"/>
              <a:t>A friend mentioned that her parents taught her to ask forgiveness from strangers, but they didn’t do it inside of the family (with those who are close to them).  </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5</a:t>
            </a:fld>
            <a:endParaRPr lang="en-US"/>
          </a:p>
        </p:txBody>
      </p:sp>
    </p:spTree>
    <p:extLst>
      <p:ext uri="{BB962C8B-B14F-4D97-AF65-F5344CB8AC3E}">
        <p14:creationId xmlns:p14="http://schemas.microsoft.com/office/powerpoint/2010/main" val="405705947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In Matthew 18:21, Peter comes to Jesus with a question about forgiveness.  At the time, the Jewish rabbis taught that you should forgive three times.  Since Peter was beginning to know more about Jesus, he was trying to find out if Jesus had a new limit for forgiveness.  So Peter was being quite generous: he doubled the number of the rabbis and added one more.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As we think about forgiveness, please understand that we are not just talking here about learning to get along with someone who behaves in an unkind way.  True forgiveness is not just excusing the bad behavior of someone when you begin to “understand” their actions.  And it is not just “forgetting” something (allowing it to slip out of our minds).  </a:t>
            </a: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Forgiveness deals with real sin, with things that are unforgettable and unacceptable.  Forgiveness means that we erase the act and let go of the wrong, let go of the desire to get revenge and leave it in the hands of the Lord.</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Forgiveness is not just a feeling – it is an act of the will.  It is not easy: it may be the hardest thing that we ever do.  But there is no option – it is the command of God.</a:t>
            </a:r>
          </a:p>
          <a:p>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usual, Jesus responds to Peter’s question in a shocking way (</a:t>
            </a:r>
            <a:r>
              <a:rPr lang="en-US" sz="1200" b="1" kern="1200" dirty="0">
                <a:solidFill>
                  <a:schemeClr val="tx1"/>
                </a:solidFill>
                <a:effectLst/>
                <a:latin typeface="+mn-lt"/>
                <a:ea typeface="+mn-ea"/>
                <a:cs typeface="+mn-cs"/>
              </a:rPr>
              <a:t>verse 22</a:t>
            </a:r>
            <a:r>
              <a:rPr lang="en-US" sz="1200" kern="1200" dirty="0">
                <a:solidFill>
                  <a:schemeClr val="tx1"/>
                </a:solidFill>
                <a:effectLst/>
                <a:latin typeface="+mn-lt"/>
                <a:ea typeface="+mn-ea"/>
                <a:cs typeface="+mn-cs"/>
              </a:rPr>
              <a:t>): not just seven times, but 77 times.  Actually, Jesus is not telling Peter to count 77 sins – he’s telling him that you should never place a limit on forgiveness.  In fact, true forgiveness is a supernatural response, possible only by God’s grace within us.  While the non-Christian desires revenge, the disciple of the Lord is to overflow with forgiveness.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a good marriage with another sinner, get ready to forgive often!</a:t>
            </a:r>
          </a:p>
          <a:p>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6</a:t>
            </a:fld>
            <a:endParaRPr lang="en-US"/>
          </a:p>
        </p:txBody>
      </p:sp>
    </p:spTree>
    <p:extLst>
      <p:ext uri="{BB962C8B-B14F-4D97-AF65-F5344CB8AC3E}">
        <p14:creationId xmlns:p14="http://schemas.microsoft.com/office/powerpoint/2010/main" val="20187244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Since such a response sounds impossible, Jesus tells a parable to help (</a:t>
            </a:r>
            <a:r>
              <a:rPr lang="en-US" sz="1200" b="1" kern="1200" dirty="0">
                <a:solidFill>
                  <a:schemeClr val="tx1"/>
                </a:solidFill>
                <a:effectLst/>
                <a:latin typeface="+mn-lt"/>
                <a:ea typeface="+mn-ea"/>
                <a:cs typeface="+mn-cs"/>
              </a:rPr>
              <a:t>verses 23-25</a:t>
            </a:r>
            <a:r>
              <a:rPr lang="en-US" sz="1200" kern="1200" dirty="0">
                <a:solidFill>
                  <a:schemeClr val="tx1"/>
                </a:solidFill>
                <a:effectLst/>
                <a:latin typeface="+mn-lt"/>
                <a:ea typeface="+mn-ea"/>
                <a:cs typeface="+mn-cs"/>
              </a:rPr>
              <a:t>).  Notice that a talent was equal to 6,000 denarii (daily wages), so a single talent would equal almost the amount of money a person could earn in their entire lifetime.  Clearly, this man owes an unpayable debt, one that would take 10,000 lifetimes to earn and repay.  It would require more than his own life, including the lives of his wife and children.  And when we compare our debt of sin to a perfectly righteous and holy God it is clear that we also have an unpayable debt.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The man has only one option: he begs for mercy (</a:t>
            </a:r>
            <a:r>
              <a:rPr lang="en-US" sz="1200" b="1" kern="1200" dirty="0">
                <a:solidFill>
                  <a:schemeClr val="tx1"/>
                </a:solidFill>
                <a:effectLst/>
                <a:latin typeface="+mn-lt"/>
                <a:ea typeface="+mn-ea"/>
                <a:cs typeface="+mn-cs"/>
              </a:rPr>
              <a:t>verses 26-27</a:t>
            </a:r>
            <a:r>
              <a:rPr lang="en-US" sz="1200" kern="1200" dirty="0">
                <a:solidFill>
                  <a:schemeClr val="tx1"/>
                </a:solidFill>
                <a:effectLst/>
                <a:latin typeface="+mn-lt"/>
                <a:ea typeface="+mn-ea"/>
                <a:cs typeface="+mn-cs"/>
              </a:rPr>
              <a:t>), pleading for more time.  He apparently has not understood the truth about his problem – there will never be enough time for him to repay such a debt.  Again, even if we are aware of our great sin before God, we are never </a:t>
            </a:r>
            <a:r>
              <a:rPr lang="en-US" sz="1200" u="sng" kern="1200" dirty="0">
                <a:solidFill>
                  <a:schemeClr val="tx1"/>
                </a:solidFill>
                <a:effectLst/>
                <a:latin typeface="+mn-lt"/>
                <a:ea typeface="+mn-ea"/>
                <a:cs typeface="+mn-cs"/>
              </a:rPr>
              <a:t>truly</a:t>
            </a:r>
            <a:r>
              <a:rPr lang="en-US" sz="1200" kern="1200" dirty="0">
                <a:solidFill>
                  <a:schemeClr val="tx1"/>
                </a:solidFill>
                <a:effectLst/>
                <a:latin typeface="+mn-lt"/>
                <a:ea typeface="+mn-ea"/>
                <a:cs typeface="+mn-cs"/>
              </a:rPr>
              <a:t> aware of how serious it is – it is bigger than we can ever imagine.</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But the king responds in an amazing way: “He took pity on him, canceled the debt and let him go.”  Why did the king do this?  </a:t>
            </a:r>
            <a:r>
              <a:rPr lang="en-US" sz="1200" b="1" kern="1200" dirty="0">
                <a:solidFill>
                  <a:schemeClr val="tx1"/>
                </a:solidFill>
                <a:effectLst/>
                <a:latin typeface="+mn-lt"/>
                <a:ea typeface="+mn-ea"/>
                <a:cs typeface="+mn-cs"/>
              </a:rPr>
              <a:t>It had nothing to do with the goodness of the servant</a:t>
            </a:r>
            <a:r>
              <a:rPr lang="en-US" sz="1200" kern="1200" dirty="0">
                <a:solidFill>
                  <a:schemeClr val="tx1"/>
                </a:solidFill>
                <a:effectLst/>
                <a:latin typeface="+mn-lt"/>
                <a:ea typeface="+mn-ea"/>
                <a:cs typeface="+mn-cs"/>
              </a:rPr>
              <a:t>.  It had everything to do with </a:t>
            </a:r>
            <a:r>
              <a:rPr lang="en-US" sz="1200" b="1" kern="1200" dirty="0">
                <a:solidFill>
                  <a:schemeClr val="tx1"/>
                </a:solidFill>
                <a:effectLst/>
                <a:latin typeface="+mn-lt"/>
                <a:ea typeface="+mn-ea"/>
                <a:cs typeface="+mn-cs"/>
              </a:rPr>
              <a:t>the pity of the king</a:t>
            </a:r>
            <a:r>
              <a:rPr lang="en-US" sz="1200" kern="1200" dirty="0">
                <a:solidFill>
                  <a:schemeClr val="tx1"/>
                </a:solidFill>
                <a:effectLst/>
                <a:latin typeface="+mn-lt"/>
                <a:ea typeface="+mn-ea"/>
                <a:cs typeface="+mn-cs"/>
              </a:rPr>
              <a:t>.  It was absolutely an act of mercy on the part of the king – he chooses to forgive </a:t>
            </a:r>
            <a:r>
              <a:rPr lang="en-US" sz="1200" b="1" kern="1200" dirty="0">
                <a:solidFill>
                  <a:schemeClr val="tx1"/>
                </a:solidFill>
                <a:effectLst/>
                <a:latin typeface="+mn-lt"/>
                <a:ea typeface="+mn-ea"/>
                <a:cs typeface="+mn-cs"/>
              </a:rPr>
              <a:t>because of who he is</a:t>
            </a:r>
            <a:r>
              <a:rPr lang="en-US" sz="1200" kern="1200" dirty="0">
                <a:solidFill>
                  <a:schemeClr val="tx1"/>
                </a:solidFill>
                <a:effectLst/>
                <a:latin typeface="+mn-lt"/>
                <a:ea typeface="+mn-ea"/>
                <a:cs typeface="+mn-cs"/>
              </a:rPr>
              <a:t>.</a:t>
            </a:r>
          </a:p>
          <a:p>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Important</a:t>
            </a:r>
            <a:r>
              <a:rPr lang="en-US" sz="1200" kern="1200" dirty="0">
                <a:solidFill>
                  <a:schemeClr val="tx1"/>
                </a:solidFill>
                <a:effectLst/>
                <a:latin typeface="+mn-lt"/>
                <a:ea typeface="+mn-ea"/>
                <a:cs typeface="+mn-cs"/>
              </a:rPr>
              <a:t>: when the king forgave</a:t>
            </a:r>
            <a:r>
              <a:rPr lang="en-US" sz="1200" kern="1200" baseline="0" dirty="0">
                <a:solidFill>
                  <a:schemeClr val="tx1"/>
                </a:solidFill>
                <a:effectLst/>
                <a:latin typeface="+mn-lt"/>
                <a:ea typeface="+mn-ea"/>
                <a:cs typeface="+mn-cs"/>
              </a:rPr>
              <a:t> the debt, </a:t>
            </a:r>
            <a:r>
              <a:rPr lang="en-US" sz="1200" b="1" kern="1200" baseline="0" dirty="0">
                <a:solidFill>
                  <a:schemeClr val="tx1"/>
                </a:solidFill>
                <a:effectLst/>
                <a:latin typeface="+mn-lt"/>
                <a:ea typeface="+mn-ea"/>
                <a:cs typeface="+mn-cs"/>
              </a:rPr>
              <a:t>who ended up paying</a:t>
            </a:r>
            <a:r>
              <a:rPr lang="en-US" sz="1200" kern="1200" baseline="0" dirty="0">
                <a:solidFill>
                  <a:schemeClr val="tx1"/>
                </a:solidFill>
                <a:effectLst/>
                <a:latin typeface="+mn-lt"/>
                <a:ea typeface="+mn-ea"/>
                <a:cs typeface="+mn-cs"/>
              </a:rPr>
              <a:t>? The King.  When a debt is “forgiven,” it doesn’t disappear.  Someone must pay.  </a:t>
            </a:r>
            <a:r>
              <a:rPr lang="en-US" sz="1200" b="1" kern="1200" baseline="0" dirty="0">
                <a:solidFill>
                  <a:schemeClr val="tx1"/>
                </a:solidFill>
                <a:effectLst/>
                <a:latin typeface="+mn-lt"/>
                <a:ea typeface="+mn-ea"/>
                <a:cs typeface="+mn-cs"/>
              </a:rPr>
              <a:t>With true forgiveness</a:t>
            </a:r>
            <a:r>
              <a:rPr lang="en-US" sz="1200" kern="1200" baseline="0" dirty="0">
                <a:solidFill>
                  <a:schemeClr val="tx1"/>
                </a:solidFill>
                <a:effectLst/>
                <a:latin typeface="+mn-lt"/>
                <a:ea typeface="+mn-ea"/>
                <a:cs typeface="+mn-cs"/>
              </a:rPr>
              <a:t>, the </a:t>
            </a:r>
            <a:r>
              <a:rPr lang="en-US" sz="1200" b="1" kern="1200" baseline="0" dirty="0">
                <a:solidFill>
                  <a:schemeClr val="tx1"/>
                </a:solidFill>
                <a:effectLst/>
                <a:latin typeface="+mn-lt"/>
                <a:ea typeface="+mn-ea"/>
                <a:cs typeface="+mn-cs"/>
              </a:rPr>
              <a:t>debt shifts </a:t>
            </a:r>
            <a:r>
              <a:rPr lang="en-US" sz="1200" kern="1200" baseline="0" dirty="0">
                <a:solidFill>
                  <a:schemeClr val="tx1"/>
                </a:solidFill>
                <a:effectLst/>
                <a:latin typeface="+mn-lt"/>
                <a:ea typeface="+mn-ea"/>
                <a:cs typeface="+mn-cs"/>
              </a:rPr>
              <a:t>from the </a:t>
            </a:r>
            <a:r>
              <a:rPr lang="en-US" sz="1200" b="1" kern="1200" baseline="0" dirty="0">
                <a:solidFill>
                  <a:schemeClr val="tx1"/>
                </a:solidFill>
                <a:effectLst/>
                <a:latin typeface="+mn-lt"/>
                <a:ea typeface="+mn-ea"/>
                <a:cs typeface="+mn-cs"/>
              </a:rPr>
              <a:t>one who owes </a:t>
            </a:r>
            <a:r>
              <a:rPr lang="en-US" sz="1200" kern="1200" baseline="0" dirty="0">
                <a:solidFill>
                  <a:schemeClr val="tx1"/>
                </a:solidFill>
                <a:effectLst/>
                <a:latin typeface="+mn-lt"/>
                <a:ea typeface="+mn-ea"/>
                <a:cs typeface="+mn-cs"/>
              </a:rPr>
              <a:t>the debt to the </a:t>
            </a:r>
            <a:r>
              <a:rPr lang="en-US" sz="1200" b="1" kern="1200" baseline="0" dirty="0">
                <a:solidFill>
                  <a:schemeClr val="tx1"/>
                </a:solidFill>
                <a:effectLst/>
                <a:latin typeface="+mn-lt"/>
                <a:ea typeface="+mn-ea"/>
                <a:cs typeface="+mn-cs"/>
              </a:rPr>
              <a:t>one who has forgiven </a:t>
            </a:r>
            <a:r>
              <a:rPr lang="en-US" sz="1200" kern="1200" baseline="0" dirty="0">
                <a:solidFill>
                  <a:schemeClr val="tx1"/>
                </a:solidFill>
                <a:effectLst/>
                <a:latin typeface="+mn-lt"/>
                <a:ea typeface="+mn-ea"/>
                <a:cs typeface="+mn-cs"/>
              </a:rPr>
              <a:t>it.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When a person receives the forgiveness of God, they have just received an amazingly valuable gift from the most amazingly merciful King.  There is no greater gift that we can receive.  Take a moment and imagine what it is like to receive something so great, so undeserved.</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7</a:t>
            </a:fld>
            <a:endParaRPr lang="en-US"/>
          </a:p>
        </p:txBody>
      </p:sp>
    </p:spTree>
    <p:extLst>
      <p:ext uri="{BB962C8B-B14F-4D97-AF65-F5344CB8AC3E}">
        <p14:creationId xmlns:p14="http://schemas.microsoft.com/office/powerpoint/2010/main" val="24079212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Shortly after he receives this amazing gift of forgiveness, he finds a fellow servant who owes him a hundred days wages (</a:t>
            </a:r>
            <a:r>
              <a:rPr lang="en-US" sz="1200" b="1" kern="1200" dirty="0">
                <a:solidFill>
                  <a:schemeClr val="tx1"/>
                </a:solidFill>
                <a:effectLst/>
                <a:latin typeface="+mn-lt"/>
                <a:ea typeface="+mn-ea"/>
                <a:cs typeface="+mn-cs"/>
              </a:rPr>
              <a:t>verse 28</a:t>
            </a:r>
            <a:r>
              <a:rPr lang="en-US" sz="1200" kern="1200" dirty="0">
                <a:solidFill>
                  <a:schemeClr val="tx1"/>
                </a:solidFill>
                <a:effectLst/>
                <a:latin typeface="+mn-lt"/>
                <a:ea typeface="+mn-ea"/>
                <a:cs typeface="+mn-cs"/>
              </a:rPr>
              <a:t>).  By contrast, this is a </a:t>
            </a:r>
            <a:r>
              <a:rPr lang="en-US" sz="1200" b="1" kern="1200" dirty="0">
                <a:solidFill>
                  <a:schemeClr val="tx1"/>
                </a:solidFill>
                <a:effectLst/>
                <a:latin typeface="+mn-lt"/>
                <a:ea typeface="+mn-ea"/>
                <a:cs typeface="+mn-cs"/>
              </a:rPr>
              <a:t>trivial amount </a:t>
            </a:r>
            <a:r>
              <a:rPr lang="en-US" sz="1200" kern="1200" dirty="0">
                <a:solidFill>
                  <a:schemeClr val="tx1"/>
                </a:solidFill>
                <a:effectLst/>
                <a:latin typeface="+mn-lt"/>
                <a:ea typeface="+mn-ea"/>
                <a:cs typeface="+mn-cs"/>
              </a:rPr>
              <a:t>in light of what he owed.  But </a:t>
            </a:r>
            <a:r>
              <a:rPr lang="en-US" sz="1200" b="1" kern="1200" dirty="0">
                <a:solidFill>
                  <a:schemeClr val="tx1"/>
                </a:solidFill>
                <a:effectLst/>
                <a:latin typeface="+mn-lt"/>
                <a:ea typeface="+mn-ea"/>
                <a:cs typeface="+mn-cs"/>
              </a:rPr>
              <a:t>unlike the king</a:t>
            </a:r>
            <a:r>
              <a:rPr lang="en-US" sz="1200" kern="1200" dirty="0">
                <a:solidFill>
                  <a:schemeClr val="tx1"/>
                </a:solidFill>
                <a:effectLst/>
                <a:latin typeface="+mn-lt"/>
                <a:ea typeface="+mn-ea"/>
                <a:cs typeface="+mn-cs"/>
              </a:rPr>
              <a:t>, this servant immediately shows </a:t>
            </a:r>
            <a:r>
              <a:rPr lang="en-US" sz="1200" b="1" kern="1200" dirty="0">
                <a:solidFill>
                  <a:schemeClr val="tx1"/>
                </a:solidFill>
                <a:effectLst/>
                <a:latin typeface="+mn-lt"/>
                <a:ea typeface="+mn-ea"/>
                <a:cs typeface="+mn-cs"/>
              </a:rPr>
              <a:t>a spirit of anger </a:t>
            </a:r>
            <a:r>
              <a:rPr lang="en-US" sz="1200" kern="1200" dirty="0">
                <a:solidFill>
                  <a:schemeClr val="tx1"/>
                </a:solidFill>
                <a:effectLst/>
                <a:latin typeface="+mn-lt"/>
                <a:ea typeface="+mn-ea"/>
                <a:cs typeface="+mn-cs"/>
              </a:rPr>
              <a:t>by choking the man.  It is interesting to see that the fellow servant begs for mercy in exactly the same way (</a:t>
            </a:r>
            <a:r>
              <a:rPr lang="en-US" sz="1200" b="1" kern="1200" dirty="0">
                <a:solidFill>
                  <a:schemeClr val="tx1"/>
                </a:solidFill>
                <a:effectLst/>
                <a:latin typeface="+mn-lt"/>
                <a:ea typeface="+mn-ea"/>
                <a:cs typeface="+mn-cs"/>
              </a:rPr>
              <a:t>verse 29</a:t>
            </a:r>
            <a:r>
              <a:rPr lang="en-US" sz="1200" kern="1200" dirty="0">
                <a:solidFill>
                  <a:schemeClr val="tx1"/>
                </a:solidFill>
                <a:effectLst/>
                <a:latin typeface="+mn-lt"/>
                <a:ea typeface="+mn-ea"/>
                <a:cs typeface="+mn-cs"/>
              </a:rPr>
              <a:t>), asking for more time to repay the debt.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is important to think carefully about this picture: the first servant has a </a:t>
            </a:r>
            <a:r>
              <a:rPr lang="en-US" sz="1200" b="1" kern="1200" dirty="0">
                <a:solidFill>
                  <a:schemeClr val="tx1"/>
                </a:solidFill>
                <a:effectLst/>
                <a:latin typeface="+mn-lt"/>
                <a:ea typeface="+mn-ea"/>
                <a:cs typeface="+mn-cs"/>
              </a:rPr>
              <a:t>legal right </a:t>
            </a:r>
            <a:r>
              <a:rPr lang="en-US" sz="1200" kern="1200" dirty="0">
                <a:solidFill>
                  <a:schemeClr val="tx1"/>
                </a:solidFill>
                <a:effectLst/>
                <a:latin typeface="+mn-lt"/>
                <a:ea typeface="+mn-ea"/>
                <a:cs typeface="+mn-cs"/>
              </a:rPr>
              <a:t>to demand repayment – the second man is in the wrong.  He has failed to repay his debts, and the law agreed in the culture of the day that such a man could be punished and thrown into jail.  The opposite of forgiveness is punishment.  But recognize this: although the first servant had a </a:t>
            </a:r>
            <a:r>
              <a:rPr lang="en-US" sz="1200" u="sng" kern="1200" dirty="0">
                <a:solidFill>
                  <a:schemeClr val="tx1"/>
                </a:solidFill>
                <a:effectLst/>
                <a:latin typeface="+mn-lt"/>
                <a:ea typeface="+mn-ea"/>
                <a:cs typeface="+mn-cs"/>
              </a:rPr>
              <a:t>legal right</a:t>
            </a:r>
            <a:r>
              <a:rPr lang="en-US" sz="1200" kern="1200" dirty="0">
                <a:solidFill>
                  <a:schemeClr val="tx1"/>
                </a:solidFill>
                <a:effectLst/>
                <a:latin typeface="+mn-lt"/>
                <a:ea typeface="+mn-ea"/>
                <a:cs typeface="+mn-cs"/>
              </a:rPr>
              <a:t> to demand payment, </a:t>
            </a:r>
            <a:r>
              <a:rPr lang="en-US" sz="1200" b="1" kern="1200" dirty="0">
                <a:solidFill>
                  <a:schemeClr val="tx1"/>
                </a:solidFill>
                <a:effectLst/>
                <a:latin typeface="+mn-lt"/>
                <a:ea typeface="+mn-ea"/>
                <a:cs typeface="+mn-cs"/>
              </a:rPr>
              <a:t>he does not have a </a:t>
            </a:r>
            <a:r>
              <a:rPr lang="en-US" sz="1200" b="1" u="sng" kern="1200" dirty="0">
                <a:solidFill>
                  <a:schemeClr val="tx1"/>
                </a:solidFill>
                <a:effectLst/>
                <a:latin typeface="+mn-lt"/>
                <a:ea typeface="+mn-ea"/>
                <a:cs typeface="+mn-cs"/>
              </a:rPr>
              <a:t>moral right</a:t>
            </a:r>
            <a:r>
              <a:rPr lang="en-US" sz="1200" kern="1200" dirty="0">
                <a:solidFill>
                  <a:schemeClr val="tx1"/>
                </a:solidFill>
                <a:effectLst/>
                <a:latin typeface="+mn-lt"/>
                <a:ea typeface="+mn-ea"/>
                <a:cs typeface="+mn-cs"/>
              </a:rPr>
              <a:t>.  When he received the great forgiveness of the king, he also received a requirement to practice forgiveness himself.</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But the first servant was so focused on his legal rights that he ignored his moral responsibility (</a:t>
            </a:r>
            <a:r>
              <a:rPr lang="en-US" sz="1200" b="1" kern="1200" dirty="0">
                <a:solidFill>
                  <a:schemeClr val="tx1"/>
                </a:solidFill>
                <a:effectLst/>
                <a:latin typeface="+mn-lt"/>
                <a:ea typeface="+mn-ea"/>
                <a:cs typeface="+mn-cs"/>
              </a:rPr>
              <a:t>verse 30</a:t>
            </a:r>
            <a:r>
              <a:rPr lang="en-US" sz="1200" kern="1200" dirty="0">
                <a:solidFill>
                  <a:schemeClr val="tx1"/>
                </a:solidFill>
                <a:effectLst/>
                <a:latin typeface="+mn-lt"/>
                <a:ea typeface="+mn-ea"/>
                <a:cs typeface="+mn-cs"/>
              </a:rPr>
              <a:t>).  He should have remembered the example of the king and been grateful for personally receiving such a great forgiveness.  But instead, his </a:t>
            </a:r>
            <a:r>
              <a:rPr lang="en-US" sz="1200" b="1" kern="1200" dirty="0">
                <a:solidFill>
                  <a:schemeClr val="tx1"/>
                </a:solidFill>
                <a:effectLst/>
                <a:latin typeface="+mn-lt"/>
                <a:ea typeface="+mn-ea"/>
                <a:cs typeface="+mn-cs"/>
              </a:rPr>
              <a:t>mind becomes clouded </a:t>
            </a:r>
            <a:r>
              <a:rPr lang="en-US" sz="1200" kern="1200" dirty="0">
                <a:solidFill>
                  <a:schemeClr val="tx1"/>
                </a:solidFill>
                <a:effectLst/>
                <a:latin typeface="+mn-lt"/>
                <a:ea typeface="+mn-ea"/>
                <a:cs typeface="+mn-cs"/>
              </a:rPr>
              <a:t>with anger and he </a:t>
            </a:r>
            <a:r>
              <a:rPr lang="en-US" sz="1200" b="1" kern="1200" dirty="0">
                <a:solidFill>
                  <a:schemeClr val="tx1"/>
                </a:solidFill>
                <a:effectLst/>
                <a:latin typeface="+mn-lt"/>
                <a:ea typeface="+mn-ea"/>
                <a:cs typeface="+mn-cs"/>
              </a:rPr>
              <a:t>demands his rights</a:t>
            </a:r>
            <a:r>
              <a:rPr lang="en-US" sz="1200" kern="1200" dirty="0">
                <a:solidFill>
                  <a:schemeClr val="tx1"/>
                </a:solidFill>
                <a:effectLst/>
                <a:latin typeface="+mn-lt"/>
                <a:ea typeface="+mn-ea"/>
                <a:cs typeface="+mn-cs"/>
              </a:rPr>
              <a:t>, sending the man to prison.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It is interesting that, although </a:t>
            </a:r>
            <a:r>
              <a:rPr lang="en-US" sz="1200" b="1" kern="1200" dirty="0">
                <a:solidFill>
                  <a:schemeClr val="tx1"/>
                </a:solidFill>
                <a:effectLst/>
                <a:latin typeface="+mn-lt"/>
                <a:ea typeface="+mn-ea"/>
                <a:cs typeface="+mn-cs"/>
              </a:rPr>
              <a:t>the man didn’t see anything wrong </a:t>
            </a:r>
            <a:r>
              <a:rPr lang="en-US" sz="1200" kern="1200" dirty="0">
                <a:solidFill>
                  <a:schemeClr val="tx1"/>
                </a:solidFill>
                <a:effectLst/>
                <a:latin typeface="+mn-lt"/>
                <a:ea typeface="+mn-ea"/>
                <a:cs typeface="+mn-cs"/>
              </a:rPr>
              <a:t>with his actions (</a:t>
            </a:r>
            <a:r>
              <a:rPr lang="en-US" sz="1200" b="1" kern="1200" dirty="0">
                <a:solidFill>
                  <a:schemeClr val="tx1"/>
                </a:solidFill>
                <a:effectLst/>
                <a:latin typeface="+mn-lt"/>
                <a:ea typeface="+mn-ea"/>
                <a:cs typeface="+mn-cs"/>
              </a:rPr>
              <a:t>verse 31</a:t>
            </a:r>
            <a:r>
              <a:rPr lang="en-US" sz="1200" kern="1200" dirty="0">
                <a:solidFill>
                  <a:schemeClr val="tx1"/>
                </a:solidFill>
                <a:effectLst/>
                <a:latin typeface="+mn-lt"/>
                <a:ea typeface="+mn-ea"/>
                <a:cs typeface="+mn-cs"/>
              </a:rPr>
              <a:t>), </a:t>
            </a:r>
            <a:r>
              <a:rPr lang="en-US" sz="1200" b="1" kern="1200" dirty="0">
                <a:solidFill>
                  <a:schemeClr val="tx1"/>
                </a:solidFill>
                <a:effectLst/>
                <a:latin typeface="+mn-lt"/>
                <a:ea typeface="+mn-ea"/>
                <a:cs typeface="+mn-cs"/>
              </a:rPr>
              <a:t>his fellow servants did</a:t>
            </a:r>
            <a:r>
              <a:rPr lang="en-US" sz="1200" kern="1200" dirty="0">
                <a:solidFill>
                  <a:schemeClr val="tx1"/>
                </a:solidFill>
                <a:effectLst/>
                <a:latin typeface="+mn-lt"/>
                <a:ea typeface="+mn-ea"/>
                <a:cs typeface="+mn-cs"/>
              </a:rPr>
              <a:t>.  They knew that he had received an amazing gift of forgiveness, but it didn’t stop him from withholding forgiveness to another person.  If I am a Christian, I must always be aware of the reality that </a:t>
            </a:r>
            <a:r>
              <a:rPr lang="en-US" sz="1200" b="1" kern="1200" dirty="0">
                <a:solidFill>
                  <a:schemeClr val="tx1"/>
                </a:solidFill>
                <a:effectLst/>
                <a:latin typeface="+mn-lt"/>
                <a:ea typeface="+mn-ea"/>
                <a:cs typeface="+mn-cs"/>
              </a:rPr>
              <a:t>others are watching me</a:t>
            </a:r>
            <a:r>
              <a:rPr lang="en-US" sz="1200" kern="1200" dirty="0">
                <a:solidFill>
                  <a:schemeClr val="tx1"/>
                </a:solidFill>
                <a:effectLst/>
                <a:latin typeface="+mn-lt"/>
                <a:ea typeface="+mn-ea"/>
                <a:cs typeface="+mn-cs"/>
              </a:rPr>
              <a:t>.  When I harbor anger and </a:t>
            </a:r>
            <a:r>
              <a:rPr lang="en-US" sz="1200" kern="1200" dirty="0" err="1">
                <a:solidFill>
                  <a:schemeClr val="tx1"/>
                </a:solidFill>
                <a:effectLst/>
                <a:latin typeface="+mn-lt"/>
                <a:ea typeface="+mn-ea"/>
                <a:cs typeface="+mn-cs"/>
              </a:rPr>
              <a:t>unforgiveness</a:t>
            </a:r>
            <a:r>
              <a:rPr lang="en-US" sz="1200" kern="1200" dirty="0">
                <a:solidFill>
                  <a:schemeClr val="tx1"/>
                </a:solidFill>
                <a:effectLst/>
                <a:latin typeface="+mn-lt"/>
                <a:ea typeface="+mn-ea"/>
                <a:cs typeface="+mn-cs"/>
              </a:rPr>
              <a:t> against someone, other people can see it.  And they probably wonder if the mercy and grace of God is truly powerful to save and change anyone.</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8</a:t>
            </a:fld>
            <a:endParaRPr lang="en-US"/>
          </a:p>
        </p:txBody>
      </p:sp>
    </p:spTree>
    <p:extLst>
      <p:ext uri="{BB962C8B-B14F-4D97-AF65-F5344CB8AC3E}">
        <p14:creationId xmlns:p14="http://schemas.microsoft.com/office/powerpoint/2010/main" val="13530945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 king calls the servant back and accuses him of his immoral actions (</a:t>
            </a:r>
            <a:r>
              <a:rPr lang="en-US" sz="1200" b="1" kern="1200" dirty="0">
                <a:solidFill>
                  <a:schemeClr val="tx1"/>
                </a:solidFill>
                <a:effectLst/>
                <a:latin typeface="+mn-lt"/>
                <a:ea typeface="+mn-ea"/>
                <a:cs typeface="+mn-cs"/>
              </a:rPr>
              <a:t>verses 32-34</a:t>
            </a:r>
            <a:r>
              <a:rPr lang="en-US" sz="1200" kern="1200" dirty="0">
                <a:solidFill>
                  <a:schemeClr val="tx1"/>
                </a:solidFill>
                <a:effectLst/>
                <a:latin typeface="+mn-lt"/>
                <a:ea typeface="+mn-ea"/>
                <a:cs typeface="+mn-cs"/>
              </a:rPr>
              <a:t>).  He doesn’t ask for an explanation – there is </a:t>
            </a:r>
            <a:r>
              <a:rPr lang="en-US" sz="1200" b="1" kern="1200" dirty="0">
                <a:solidFill>
                  <a:schemeClr val="tx1"/>
                </a:solidFill>
                <a:effectLst/>
                <a:latin typeface="+mn-lt"/>
                <a:ea typeface="+mn-ea"/>
                <a:cs typeface="+mn-cs"/>
              </a:rPr>
              <a:t>no excuse </a:t>
            </a:r>
            <a:r>
              <a:rPr lang="en-US" sz="1200" kern="1200" dirty="0">
                <a:solidFill>
                  <a:schemeClr val="tx1"/>
                </a:solidFill>
                <a:effectLst/>
                <a:latin typeface="+mn-lt"/>
                <a:ea typeface="+mn-ea"/>
                <a:cs typeface="+mn-cs"/>
              </a:rPr>
              <a:t>for failing to show mercy when he has already received such a great amount of mercy.  He tells him exactly what he thinks of such an unjust action – it is </a:t>
            </a:r>
            <a:r>
              <a:rPr lang="en-US" sz="1200" b="1" kern="1200" dirty="0">
                <a:solidFill>
                  <a:schemeClr val="tx1"/>
                </a:solidFill>
                <a:effectLst/>
                <a:latin typeface="+mn-lt"/>
                <a:ea typeface="+mn-ea"/>
                <a:cs typeface="+mn-cs"/>
              </a:rPr>
              <a:t>wicked</a:t>
            </a:r>
            <a:r>
              <a:rPr lang="en-US" sz="1200" kern="1200" dirty="0">
                <a:solidFill>
                  <a:schemeClr val="tx1"/>
                </a:solidFill>
                <a:effectLst/>
                <a:latin typeface="+mn-lt"/>
                <a:ea typeface="+mn-ea"/>
                <a:cs typeface="+mn-cs"/>
              </a:rPr>
              <a:t>.  In his anger, the king pronounces very harsh judgment on the man, consistent with practices of the Romans during that day, expecting that torture would force the man to </a:t>
            </a:r>
            <a:r>
              <a:rPr lang="en-US" sz="1200" b="1" kern="1200" dirty="0">
                <a:solidFill>
                  <a:schemeClr val="tx1"/>
                </a:solidFill>
                <a:effectLst/>
                <a:latin typeface="+mn-lt"/>
                <a:ea typeface="+mn-ea"/>
                <a:cs typeface="+mn-cs"/>
              </a:rPr>
              <a:t>reveal where he had hidden the borrowed money</a:t>
            </a:r>
            <a:r>
              <a:rPr lang="en-US" sz="1200" kern="1200" dirty="0">
                <a:solidFill>
                  <a:schemeClr val="tx1"/>
                </a:solidFill>
                <a:effectLst/>
                <a:latin typeface="+mn-lt"/>
                <a:ea typeface="+mn-ea"/>
                <a:cs typeface="+mn-cs"/>
              </a:rPr>
              <a:t>.</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Please remember that we do not receive mercy because we are good people.  The only reason that we can receive mercy is because God is a wonderful God.  And if you choose to receive the grace of God and become a Christian, it should now be your desire to live in such a way that brings God joy and pleasure.  How did the king feel about the behavior of his servant?  He was angry.  That is the same way that God feels when we fail to forgive others their sins against us.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Perhaps you are struggling to forgive someone.  People often do very bad things to us, take away precious treasures, leaving us with seeds of resentment and deeply rooted anger.  As we think about this story, here are some thoughts about forgiveness:</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The source of forgiveness is God.  We each have a </a:t>
            </a:r>
            <a:r>
              <a:rPr lang="en-US" sz="1200" b="1" kern="1200" dirty="0">
                <a:solidFill>
                  <a:schemeClr val="tx1"/>
                </a:solidFill>
                <a:effectLst/>
                <a:latin typeface="+mn-lt"/>
                <a:ea typeface="+mn-ea"/>
                <a:cs typeface="+mn-cs"/>
              </a:rPr>
              <a:t>mountain of sin </a:t>
            </a:r>
            <a:r>
              <a:rPr lang="en-US" sz="1200" kern="1200" dirty="0">
                <a:solidFill>
                  <a:schemeClr val="tx1"/>
                </a:solidFill>
                <a:effectLst/>
                <a:latin typeface="+mn-lt"/>
                <a:ea typeface="+mn-ea"/>
                <a:cs typeface="+mn-cs"/>
              </a:rPr>
              <a:t>that we could never move, and </a:t>
            </a:r>
            <a:r>
              <a:rPr lang="en-US" sz="1200" b="1" kern="1200" dirty="0">
                <a:solidFill>
                  <a:schemeClr val="tx1"/>
                </a:solidFill>
                <a:effectLst/>
                <a:latin typeface="+mn-lt"/>
                <a:ea typeface="+mn-ea"/>
                <a:cs typeface="+mn-cs"/>
              </a:rPr>
              <a:t>until we see ourselves as truly and deeply sinful, we will see nothing else clearly</a:t>
            </a:r>
            <a:r>
              <a:rPr lang="en-US" sz="1200" kern="1200" dirty="0">
                <a:solidFill>
                  <a:schemeClr val="tx1"/>
                </a:solidFill>
                <a:effectLst/>
                <a:latin typeface="+mn-lt"/>
                <a:ea typeface="+mn-ea"/>
                <a:cs typeface="+mn-cs"/>
              </a:rPr>
              <a:t>.  Everything else flows from this: </a:t>
            </a:r>
            <a:r>
              <a:rPr lang="en-US" sz="1200" b="1" kern="1200" dirty="0">
                <a:solidFill>
                  <a:schemeClr val="tx1"/>
                </a:solidFill>
                <a:effectLst/>
                <a:latin typeface="+mn-lt"/>
                <a:ea typeface="+mn-ea"/>
                <a:cs typeface="+mn-cs"/>
              </a:rPr>
              <a:t>I was hopelessly in debt</a:t>
            </a:r>
            <a:r>
              <a:rPr lang="en-US" sz="1200" kern="1200" dirty="0">
                <a:solidFill>
                  <a:schemeClr val="tx1"/>
                </a:solidFill>
                <a:effectLst/>
                <a:latin typeface="+mn-lt"/>
                <a:ea typeface="+mn-ea"/>
                <a:cs typeface="+mn-cs"/>
              </a:rPr>
              <a:t>, but </a:t>
            </a:r>
            <a:r>
              <a:rPr lang="en-US" sz="1200" b="1" kern="1200" dirty="0">
                <a:solidFill>
                  <a:schemeClr val="tx1"/>
                </a:solidFill>
                <a:effectLst/>
                <a:latin typeface="+mn-lt"/>
                <a:ea typeface="+mn-ea"/>
                <a:cs typeface="+mn-cs"/>
              </a:rPr>
              <a:t>by the cross </a:t>
            </a:r>
            <a:r>
              <a:rPr lang="en-US" sz="1200" kern="1200" dirty="0">
                <a:solidFill>
                  <a:schemeClr val="tx1"/>
                </a:solidFill>
                <a:effectLst/>
                <a:latin typeface="+mn-lt"/>
                <a:ea typeface="+mn-ea"/>
                <a:cs typeface="+mn-cs"/>
              </a:rPr>
              <a:t>of Jesus, </a:t>
            </a:r>
            <a:r>
              <a:rPr lang="en-US" sz="1200" b="1" kern="1200" dirty="0">
                <a:solidFill>
                  <a:schemeClr val="tx1"/>
                </a:solidFill>
                <a:effectLst/>
                <a:latin typeface="+mn-lt"/>
                <a:ea typeface="+mn-ea"/>
                <a:cs typeface="+mn-cs"/>
              </a:rPr>
              <a:t>I was fully, freely, and finally forgiven.</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 Forgiveness will cost us something, but refusing to forgive is even more costly.  Instead of thinking about our personal rights and the evil someone has done to you, think about what your sin did to the Son of God.  </a:t>
            </a:r>
            <a:r>
              <a:rPr lang="en-US" sz="1200" b="1" kern="1200" dirty="0">
                <a:solidFill>
                  <a:schemeClr val="tx1"/>
                </a:solidFill>
                <a:effectLst/>
                <a:latin typeface="+mn-lt"/>
                <a:ea typeface="+mn-ea"/>
                <a:cs typeface="+mn-cs"/>
              </a:rPr>
              <a:t>Let the sin of others go to God </a:t>
            </a:r>
            <a:r>
              <a:rPr lang="en-US" sz="1200" kern="1200" dirty="0">
                <a:solidFill>
                  <a:schemeClr val="tx1"/>
                </a:solidFill>
                <a:effectLst/>
                <a:latin typeface="+mn-lt"/>
                <a:ea typeface="+mn-ea"/>
                <a:cs typeface="+mn-cs"/>
              </a:rPr>
              <a:t>and release them from your desire for revenge.  Do this as often as needed and then trust God for whatever the future holds.</a:t>
            </a:r>
          </a:p>
          <a:p>
            <a:r>
              <a:rPr lang="en-US" sz="1200" kern="1200" dirty="0">
                <a:solidFill>
                  <a:schemeClr val="tx1"/>
                </a:solidFill>
                <a:effectLst/>
                <a:latin typeface="+mn-lt"/>
                <a:ea typeface="+mn-ea"/>
                <a:cs typeface="+mn-cs"/>
              </a:rPr>
              <a:t> </a:t>
            </a:r>
          </a:p>
          <a:p>
            <a:pPr marL="0" lvl="0" indent="0">
              <a:buFont typeface="Arial" panose="020B0604020202020204" pitchFamily="34" charset="0"/>
              <a:buNone/>
            </a:pPr>
            <a:r>
              <a:rPr lang="en-US" sz="1200" kern="1200" dirty="0">
                <a:solidFill>
                  <a:schemeClr val="tx1"/>
                </a:solidFill>
                <a:effectLst/>
                <a:latin typeface="+mn-lt"/>
                <a:ea typeface="+mn-ea"/>
                <a:cs typeface="+mn-cs"/>
              </a:rPr>
              <a:t>The secret of forgiveness is grace.  Salvation is a free gift of God, an expression of His great grace.  But when we receive grace, it is expected that we will show it to others.  Back in </a:t>
            </a:r>
            <a:r>
              <a:rPr lang="en-US" sz="1200" b="1" kern="1200" dirty="0">
                <a:solidFill>
                  <a:schemeClr val="tx1"/>
                </a:solidFill>
                <a:effectLst/>
                <a:latin typeface="+mn-lt"/>
                <a:ea typeface="+mn-ea"/>
                <a:cs typeface="+mn-cs"/>
              </a:rPr>
              <a:t>verse 33</a:t>
            </a:r>
            <a:r>
              <a:rPr lang="en-US" sz="1200" kern="1200" dirty="0">
                <a:solidFill>
                  <a:schemeClr val="tx1"/>
                </a:solidFill>
                <a:effectLst/>
                <a:latin typeface="+mn-lt"/>
                <a:ea typeface="+mn-ea"/>
                <a:cs typeface="+mn-cs"/>
              </a:rPr>
              <a:t>, the story of Jesus makes it very clear: shouldn’t we show mercy, just as we have received it (</a:t>
            </a:r>
            <a:r>
              <a:rPr lang="en-US" sz="1200" b="1" kern="1200" dirty="0">
                <a:solidFill>
                  <a:schemeClr val="tx1"/>
                </a:solidFill>
                <a:effectLst/>
                <a:latin typeface="+mn-lt"/>
                <a:ea typeface="+mn-ea"/>
                <a:cs typeface="+mn-cs"/>
              </a:rPr>
              <a:t>Ephesians 4:29-32</a:t>
            </a:r>
            <a:r>
              <a:rPr lang="en-US" sz="1200" kern="1200" dirty="0">
                <a:solidFill>
                  <a:schemeClr val="tx1"/>
                </a:solidFill>
                <a:effectLst/>
                <a:latin typeface="+mn-lt"/>
                <a:ea typeface="+mn-ea"/>
                <a:cs typeface="+mn-cs"/>
              </a:rPr>
              <a:t>).</a:t>
            </a:r>
          </a:p>
          <a:p>
            <a:pPr marL="171450" indent="-171450">
              <a:buFont typeface="Arial" panose="020B0604020202020204" pitchFamily="34" charset="0"/>
              <a:buChar char="•"/>
            </a:pPr>
            <a:endParaRPr lang="en-US" sz="1200" kern="1200" dirty="0">
              <a:solidFill>
                <a:schemeClr val="tx1"/>
              </a:solidFill>
              <a:effectLst/>
              <a:latin typeface="+mn-lt"/>
              <a:ea typeface="+mn-ea"/>
              <a:cs typeface="+mn-cs"/>
            </a:endParaRPr>
          </a:p>
          <a:p>
            <a:pPr marL="0" indent="0">
              <a:buFont typeface="Arial" panose="020B0604020202020204" pitchFamily="34" charset="0"/>
              <a:buNone/>
            </a:pPr>
            <a:r>
              <a:rPr lang="en-US" sz="1200" kern="1200" dirty="0">
                <a:solidFill>
                  <a:schemeClr val="tx1"/>
                </a:solidFill>
                <a:effectLst/>
                <a:latin typeface="+mn-lt"/>
                <a:ea typeface="+mn-ea"/>
                <a:cs typeface="+mn-cs"/>
              </a:rPr>
              <a:t>So, looking back on the last time you were angry with your spouse – how does your unforgiving spirit compare with the man in this story?  How does it compare with God’s forgiveness for you?</a:t>
            </a:r>
          </a:p>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9</a:t>
            </a:fld>
            <a:endParaRPr lang="en-US"/>
          </a:p>
        </p:txBody>
      </p:sp>
    </p:spTree>
    <p:extLst>
      <p:ext uri="{BB962C8B-B14F-4D97-AF65-F5344CB8AC3E}">
        <p14:creationId xmlns:p14="http://schemas.microsoft.com/office/powerpoint/2010/main" val="41180064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Do you see some of these in your relationship?  </a:t>
            </a:r>
          </a:p>
          <a:p>
            <a:endParaRPr lang="en-US" dirty="0"/>
          </a:p>
          <a:p>
            <a:r>
              <a:rPr lang="en-US" dirty="0"/>
              <a:t>Perhaps</a:t>
            </a:r>
            <a:r>
              <a:rPr lang="en-US" baseline="0" dirty="0"/>
              <a:t> there is unresolved anger towards your spouse, yourself, or someone else (or even, towards God).</a:t>
            </a:r>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10</a:t>
            </a:fld>
            <a:endParaRPr lang="en-US"/>
          </a:p>
        </p:txBody>
      </p:sp>
    </p:spTree>
    <p:extLst>
      <p:ext uri="{BB962C8B-B14F-4D97-AF65-F5344CB8AC3E}">
        <p14:creationId xmlns:p14="http://schemas.microsoft.com/office/powerpoint/2010/main" val="5511475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Just like a disease, we must identify the real problem before we try to fix it (diagnosis is important)</a:t>
            </a:r>
          </a:p>
        </p:txBody>
      </p:sp>
      <p:sp>
        <p:nvSpPr>
          <p:cNvPr id="4" name="Slide Number Placeholder 3"/>
          <p:cNvSpPr>
            <a:spLocks noGrp="1"/>
          </p:cNvSpPr>
          <p:nvPr>
            <p:ph type="sldNum" sz="quarter" idx="10"/>
          </p:nvPr>
        </p:nvSpPr>
        <p:spPr/>
        <p:txBody>
          <a:bodyPr/>
          <a:lstStyle/>
          <a:p>
            <a:fld id="{95952E43-2235-4977-9058-9C29D206FC86}" type="slidenum">
              <a:rPr lang="en-US" smtClean="0"/>
              <a:t>11</a:t>
            </a:fld>
            <a:endParaRPr lang="en-US"/>
          </a:p>
        </p:txBody>
      </p:sp>
    </p:spTree>
    <p:extLst>
      <p:ext uri="{BB962C8B-B14F-4D97-AF65-F5344CB8AC3E}">
        <p14:creationId xmlns:p14="http://schemas.microsoft.com/office/powerpoint/2010/main" val="1981831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5952E43-2235-4977-9058-9C29D206FC86}" type="slidenum">
              <a:rPr lang="en-US" smtClean="0"/>
              <a:t>12</a:t>
            </a:fld>
            <a:endParaRPr lang="en-US"/>
          </a:p>
        </p:txBody>
      </p:sp>
    </p:spTree>
    <p:extLst>
      <p:ext uri="{BB962C8B-B14F-4D97-AF65-F5344CB8AC3E}">
        <p14:creationId xmlns:p14="http://schemas.microsoft.com/office/powerpoint/2010/main" val="24512946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lvl1pPr>
              <a:defRPr sz="2400" baseline="0"/>
            </a:lvl1pPr>
            <a:lvl2pPr>
              <a:defRPr sz="2200" baseline="0"/>
            </a:lvl2pPr>
            <a:lvl3pPr>
              <a:defRPr sz="2000" baseline="0"/>
            </a:lvl3pPr>
            <a:lvl4pPr>
              <a:defRPr sz="1800" baseline="0"/>
            </a:lvl4pPr>
            <a:lvl5pPr>
              <a:defRPr sz="1600" baseline="0"/>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8/25/2025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8/25/2025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ilce.llc/MarriageClasses/Session4-Forgiveness/"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493706"/>
            <a:ext cx="8915399" cy="2262781"/>
          </a:xfrm>
        </p:spPr>
        <p:txBody>
          <a:bodyPr>
            <a:normAutofit/>
          </a:bodyPr>
          <a:lstStyle/>
          <a:p>
            <a:r>
              <a:rPr lang="en-US" dirty="0"/>
              <a:t>Session 4 : The Power of Forgiveness</a:t>
            </a:r>
          </a:p>
        </p:txBody>
      </p:sp>
      <p:sp>
        <p:nvSpPr>
          <p:cNvPr id="3" name="Subtitle 2"/>
          <p:cNvSpPr>
            <a:spLocks noGrp="1"/>
          </p:cNvSpPr>
          <p:nvPr>
            <p:ph type="subTitle" idx="1"/>
          </p:nvPr>
        </p:nvSpPr>
        <p:spPr>
          <a:xfrm>
            <a:off x="2589213" y="3664676"/>
            <a:ext cx="8915399" cy="1126283"/>
          </a:xfrm>
        </p:spPr>
        <p:txBody>
          <a:bodyPr>
            <a:normAutofit fontScale="70000" lnSpcReduction="20000"/>
          </a:bodyPr>
          <a:lstStyle/>
          <a:p>
            <a:r>
              <a:rPr lang="en-US" sz="2800" dirty="0"/>
              <a:t>The Marriage Course</a:t>
            </a:r>
          </a:p>
          <a:p>
            <a:endParaRPr lang="en-US" sz="2800" dirty="0"/>
          </a:p>
          <a:p>
            <a:r>
              <a:rPr lang="en-US" sz="2800" dirty="0">
                <a:hlinkClick r:id="rId2"/>
              </a:rPr>
              <a:t>http</a:t>
            </a:r>
            <a:r>
              <a:rPr lang="en-US" sz="2800">
                <a:hlinkClick r:id="rId2"/>
              </a:rPr>
              <a:t>://ilce.llc/MarriageClasses/Session4-Forgiveness/</a:t>
            </a:r>
            <a:endParaRPr lang="en-US" sz="2800"/>
          </a:p>
          <a:p>
            <a:endParaRPr lang="en-US" sz="2800" dirty="0"/>
          </a:p>
          <a:p>
            <a:endParaRPr lang="en-US" sz="2800" dirty="0"/>
          </a:p>
          <a:p>
            <a:endParaRPr lang="en-US" sz="2800" dirty="0"/>
          </a:p>
          <a:p>
            <a:endParaRPr lang="en-US" sz="2800" dirty="0"/>
          </a:p>
        </p:txBody>
      </p:sp>
    </p:spTree>
    <p:extLst>
      <p:ext uri="{BB962C8B-B14F-4D97-AF65-F5344CB8AC3E}">
        <p14:creationId xmlns:p14="http://schemas.microsoft.com/office/powerpoint/2010/main" val="27728563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33266" y="276342"/>
            <a:ext cx="8789158" cy="1596524"/>
          </a:xfrm>
        </p:spPr>
        <p:txBody>
          <a:bodyPr>
            <a:noAutofit/>
          </a:bodyPr>
          <a:lstStyle/>
          <a:p>
            <a:r>
              <a:rPr lang="zh-CN" altLang="en-US" sz="4800" b="1" u="sng" dirty="0"/>
              <a:t>没解决的愤怒的影响</a:t>
            </a:r>
            <a:br>
              <a:rPr lang="en-US" altLang="zh-CN" sz="4800" b="1" dirty="0"/>
            </a:br>
            <a:r>
              <a:rPr lang="en-US" sz="4000" b="1" dirty="0"/>
              <a:t>Some Effects of Unresolved Anger</a:t>
            </a:r>
            <a:endParaRPr lang="en-US" sz="4800" b="1" dirty="0"/>
          </a:p>
        </p:txBody>
      </p:sp>
      <p:sp>
        <p:nvSpPr>
          <p:cNvPr id="3" name="Content Placeholder 2"/>
          <p:cNvSpPr>
            <a:spLocks noGrp="1"/>
          </p:cNvSpPr>
          <p:nvPr>
            <p:ph idx="1"/>
          </p:nvPr>
        </p:nvSpPr>
        <p:spPr>
          <a:xfrm>
            <a:off x="1523999" y="1872866"/>
            <a:ext cx="9148550" cy="4985133"/>
          </a:xfrm>
        </p:spPr>
        <p:txBody>
          <a:bodyPr>
            <a:noAutofit/>
          </a:bodyPr>
          <a:lstStyle/>
          <a:p>
            <a:pPr>
              <a:spcAft>
                <a:spcPts val="1200"/>
              </a:spcAft>
            </a:pPr>
            <a:r>
              <a:rPr lang="en-US" altLang="zh-CN" sz="3200" b="1" dirty="0"/>
              <a:t> Depression:</a:t>
            </a:r>
            <a:r>
              <a:rPr lang="en-US" altLang="zh-CN" sz="3200" dirty="0"/>
              <a:t> feel alone and withdrawn.      </a:t>
            </a:r>
            <a:r>
              <a:rPr lang="zh-CN" altLang="en-US" sz="3200" dirty="0"/>
              <a:t>抑郁：感到孤独和孤僻</a:t>
            </a:r>
            <a:endParaRPr lang="en-US" altLang="zh-CN" sz="3200" dirty="0"/>
          </a:p>
          <a:p>
            <a:pPr>
              <a:spcAft>
                <a:spcPts val="1200"/>
              </a:spcAft>
            </a:pPr>
            <a:r>
              <a:rPr lang="en-US" altLang="zh-CN" sz="3200" b="1" dirty="0"/>
              <a:t> Anxiety:</a:t>
            </a:r>
            <a:r>
              <a:rPr lang="en-US" altLang="zh-CN" sz="3200" dirty="0"/>
              <a:t> Fear of confrontation.  </a:t>
            </a:r>
            <a:r>
              <a:rPr lang="zh-CN" altLang="en-US" sz="3200" dirty="0"/>
              <a:t>焦虑：恐惧</a:t>
            </a:r>
            <a:endParaRPr lang="en-US" altLang="zh-CN" sz="3200" dirty="0"/>
          </a:p>
          <a:p>
            <a:pPr>
              <a:spcAft>
                <a:spcPts val="1200"/>
              </a:spcAft>
            </a:pPr>
            <a:r>
              <a:rPr lang="en-US" altLang="zh-CN" sz="3200" b="1" dirty="0"/>
              <a:t> Anger or Abuse:  </a:t>
            </a:r>
            <a:r>
              <a:rPr lang="zh-CN" altLang="en-US" sz="3200" dirty="0"/>
              <a:t>暴力或虐待</a:t>
            </a:r>
            <a:endParaRPr lang="en-US" altLang="zh-CN" sz="3200" dirty="0"/>
          </a:p>
          <a:p>
            <a:pPr>
              <a:spcAft>
                <a:spcPts val="1200"/>
              </a:spcAft>
            </a:pPr>
            <a:r>
              <a:rPr lang="en-US" altLang="zh-CN" sz="3200" b="1" dirty="0"/>
              <a:t> Addiction:</a:t>
            </a:r>
            <a:r>
              <a:rPr lang="en-US" altLang="zh-CN" sz="3200" dirty="0"/>
              <a:t> abusing drugs, food, alcohol, the Internet. </a:t>
            </a:r>
            <a:r>
              <a:rPr lang="zh-CN" altLang="en-US" sz="3200" dirty="0"/>
              <a:t>滥用毒品、食物、酒精、互联网</a:t>
            </a:r>
            <a:endParaRPr lang="en-US" altLang="zh-CN" sz="3200" dirty="0"/>
          </a:p>
          <a:p>
            <a:pPr>
              <a:spcAft>
                <a:spcPts val="1200"/>
              </a:spcAft>
            </a:pPr>
            <a:r>
              <a:rPr lang="en-US" altLang="zh-CN" sz="3200" dirty="0"/>
              <a:t> </a:t>
            </a:r>
            <a:r>
              <a:rPr lang="en-US" altLang="zh-CN" sz="3200" b="1" dirty="0"/>
              <a:t>Broken Relationships</a:t>
            </a:r>
          </a:p>
        </p:txBody>
      </p:sp>
    </p:spTree>
    <p:extLst>
      <p:ext uri="{BB962C8B-B14F-4D97-AF65-F5344CB8AC3E}">
        <p14:creationId xmlns:p14="http://schemas.microsoft.com/office/powerpoint/2010/main" val="6494977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06" y="102742"/>
            <a:ext cx="10031411" cy="1289330"/>
          </a:xfrm>
        </p:spPr>
        <p:txBody>
          <a:bodyPr>
            <a:normAutofit/>
          </a:bodyPr>
          <a:lstStyle/>
          <a:p>
            <a:r>
              <a:rPr lang="en-US" sz="4400" b="1" dirty="0"/>
              <a:t>1) </a:t>
            </a:r>
            <a:r>
              <a:rPr lang="en-US" sz="4400" b="1" u="sng" dirty="0"/>
              <a:t>Identify the Hurt</a:t>
            </a:r>
            <a:br>
              <a:rPr lang="en-US" sz="4000" b="1" u="sng" dirty="0"/>
            </a:br>
            <a:r>
              <a:rPr lang="en-US" sz="3100" dirty="0"/>
              <a:t>A Process for Healing Hurt</a:t>
            </a:r>
          </a:p>
        </p:txBody>
      </p:sp>
      <p:sp>
        <p:nvSpPr>
          <p:cNvPr id="3" name="Content Placeholder 2"/>
          <p:cNvSpPr>
            <a:spLocks noGrp="1"/>
          </p:cNvSpPr>
          <p:nvPr>
            <p:ph idx="1"/>
          </p:nvPr>
        </p:nvSpPr>
        <p:spPr>
          <a:xfrm>
            <a:off x="1746608" y="1774209"/>
            <a:ext cx="8571099" cy="4708784"/>
          </a:xfrm>
        </p:spPr>
        <p:txBody>
          <a:bodyPr>
            <a:normAutofit fontScale="92500" lnSpcReduction="20000"/>
          </a:bodyPr>
          <a:lstStyle/>
          <a:p>
            <a:pPr>
              <a:lnSpc>
                <a:spcPct val="120000"/>
              </a:lnSpc>
              <a:spcAft>
                <a:spcPts val="1800"/>
              </a:spcAft>
            </a:pPr>
            <a:r>
              <a:rPr lang="en-US" sz="3200" dirty="0"/>
              <a:t> Take the initiative – don’t wait for your spouse to come to you </a:t>
            </a:r>
          </a:p>
          <a:p>
            <a:pPr>
              <a:lnSpc>
                <a:spcPct val="120000"/>
              </a:lnSpc>
              <a:spcAft>
                <a:spcPts val="1800"/>
              </a:spcAft>
            </a:pPr>
            <a:r>
              <a:rPr lang="en-US" sz="3200" dirty="0"/>
              <a:t>Be prepared to tell your spouse when you have been hurt (Matthew 18:15)</a:t>
            </a:r>
          </a:p>
          <a:p>
            <a:pPr>
              <a:lnSpc>
                <a:spcPct val="120000"/>
              </a:lnSpc>
              <a:spcAft>
                <a:spcPts val="1800"/>
              </a:spcAft>
            </a:pPr>
            <a:r>
              <a:rPr lang="en-US" sz="3200" dirty="0"/>
              <a:t> Your spouse can’t read your mind</a:t>
            </a:r>
          </a:p>
          <a:p>
            <a:pPr>
              <a:lnSpc>
                <a:spcPct val="120000"/>
              </a:lnSpc>
              <a:spcAft>
                <a:spcPts val="1800"/>
              </a:spcAft>
            </a:pPr>
            <a:r>
              <a:rPr lang="en-US" sz="3200" dirty="0"/>
              <a:t> Recognize ways that you have caused pain to your spouse – talk about it</a:t>
            </a:r>
          </a:p>
          <a:p>
            <a:pPr>
              <a:lnSpc>
                <a:spcPct val="120000"/>
              </a:lnSpc>
              <a:spcAft>
                <a:spcPts val="1800"/>
              </a:spcAft>
            </a:pPr>
            <a:endParaRPr lang="en-US" sz="3200" dirty="0"/>
          </a:p>
        </p:txBody>
      </p:sp>
    </p:spTree>
    <p:extLst>
      <p:ext uri="{BB962C8B-B14F-4D97-AF65-F5344CB8AC3E}">
        <p14:creationId xmlns:p14="http://schemas.microsoft.com/office/powerpoint/2010/main" val="4883356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06" y="102742"/>
            <a:ext cx="10031411" cy="1289330"/>
          </a:xfrm>
        </p:spPr>
        <p:txBody>
          <a:bodyPr>
            <a:normAutofit/>
          </a:bodyPr>
          <a:lstStyle/>
          <a:p>
            <a:r>
              <a:rPr lang="en-US" sz="4400" b="1" dirty="0"/>
              <a:t>2) </a:t>
            </a:r>
            <a:r>
              <a:rPr lang="en-US" sz="4400" b="1" u="sng" dirty="0"/>
              <a:t>Truly Apologize</a:t>
            </a:r>
            <a:br>
              <a:rPr lang="en-US" sz="4000" b="1" u="sng" dirty="0"/>
            </a:br>
            <a:r>
              <a:rPr lang="en-US" sz="3100" dirty="0"/>
              <a:t>A Process for Healing Hurt</a:t>
            </a:r>
          </a:p>
        </p:txBody>
      </p:sp>
      <p:sp>
        <p:nvSpPr>
          <p:cNvPr id="3" name="Content Placeholder 2"/>
          <p:cNvSpPr>
            <a:spLocks noGrp="1"/>
          </p:cNvSpPr>
          <p:nvPr>
            <p:ph idx="1"/>
          </p:nvPr>
        </p:nvSpPr>
        <p:spPr>
          <a:xfrm>
            <a:off x="1746606" y="1640313"/>
            <a:ext cx="9621608" cy="5008728"/>
          </a:xfrm>
        </p:spPr>
        <p:txBody>
          <a:bodyPr>
            <a:normAutofit fontScale="92500" lnSpcReduction="10000"/>
          </a:bodyPr>
          <a:lstStyle/>
          <a:p>
            <a:pPr>
              <a:lnSpc>
                <a:spcPct val="120000"/>
              </a:lnSpc>
              <a:spcAft>
                <a:spcPts val="1800"/>
              </a:spcAft>
            </a:pPr>
            <a:r>
              <a:rPr lang="en-US" sz="3200" dirty="0"/>
              <a:t> Take responsibility</a:t>
            </a:r>
          </a:p>
          <a:p>
            <a:pPr>
              <a:lnSpc>
                <a:spcPct val="120000"/>
              </a:lnSpc>
              <a:spcAft>
                <a:spcPts val="1800"/>
              </a:spcAft>
            </a:pPr>
            <a:r>
              <a:rPr lang="en-US" sz="3200" dirty="0"/>
              <a:t> Resist the urge to make excuses or blame your spouse</a:t>
            </a:r>
          </a:p>
          <a:p>
            <a:pPr>
              <a:lnSpc>
                <a:spcPct val="120000"/>
              </a:lnSpc>
              <a:spcAft>
                <a:spcPts val="1800"/>
              </a:spcAft>
            </a:pPr>
            <a:r>
              <a:rPr lang="en-US" sz="3200" dirty="0"/>
              <a:t> Confess to God and receive forgiveness</a:t>
            </a:r>
          </a:p>
          <a:p>
            <a:pPr>
              <a:lnSpc>
                <a:spcPct val="120000"/>
              </a:lnSpc>
              <a:spcAft>
                <a:spcPts val="1800"/>
              </a:spcAft>
            </a:pPr>
            <a:r>
              <a:rPr lang="en-US" sz="3200" dirty="0"/>
              <a:t> Apologize to each other and ask for forgiveness</a:t>
            </a:r>
          </a:p>
          <a:p>
            <a:pPr>
              <a:lnSpc>
                <a:spcPct val="120000"/>
              </a:lnSpc>
              <a:spcAft>
                <a:spcPts val="1800"/>
              </a:spcAft>
            </a:pPr>
            <a:r>
              <a:rPr lang="en-US" sz="3200" dirty="0"/>
              <a:t> Seek reconciliation and healing</a:t>
            </a:r>
          </a:p>
          <a:p>
            <a:pPr>
              <a:lnSpc>
                <a:spcPct val="120000"/>
              </a:lnSpc>
              <a:spcAft>
                <a:spcPts val="1800"/>
              </a:spcAft>
            </a:pPr>
            <a:endParaRPr lang="en-US" sz="3200" dirty="0"/>
          </a:p>
        </p:txBody>
      </p:sp>
    </p:spTree>
    <p:extLst>
      <p:ext uri="{BB962C8B-B14F-4D97-AF65-F5344CB8AC3E}">
        <p14:creationId xmlns:p14="http://schemas.microsoft.com/office/powerpoint/2010/main" val="12123444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06" y="102742"/>
            <a:ext cx="10031411" cy="1289330"/>
          </a:xfrm>
        </p:spPr>
        <p:txBody>
          <a:bodyPr>
            <a:normAutofit/>
          </a:bodyPr>
          <a:lstStyle/>
          <a:p>
            <a:r>
              <a:rPr lang="en-US" sz="4400" b="1" dirty="0"/>
              <a:t>3) </a:t>
            </a:r>
            <a:r>
              <a:rPr lang="en-US" sz="4400" b="1" u="sng" dirty="0"/>
              <a:t>Forgive</a:t>
            </a:r>
            <a:br>
              <a:rPr lang="en-US" sz="4000" b="1" u="sng" dirty="0"/>
            </a:br>
            <a:r>
              <a:rPr lang="en-US" sz="3100" dirty="0"/>
              <a:t>A Process for Healing Hurt</a:t>
            </a:r>
          </a:p>
        </p:txBody>
      </p:sp>
      <p:sp>
        <p:nvSpPr>
          <p:cNvPr id="3" name="Content Placeholder 2"/>
          <p:cNvSpPr>
            <a:spLocks noGrp="1"/>
          </p:cNvSpPr>
          <p:nvPr>
            <p:ph idx="1"/>
          </p:nvPr>
        </p:nvSpPr>
        <p:spPr>
          <a:xfrm>
            <a:off x="1583140" y="1697675"/>
            <a:ext cx="9550297" cy="5160325"/>
          </a:xfrm>
        </p:spPr>
        <p:txBody>
          <a:bodyPr>
            <a:normAutofit fontScale="70000" lnSpcReduction="20000"/>
          </a:bodyPr>
          <a:lstStyle/>
          <a:p>
            <a:pPr>
              <a:lnSpc>
                <a:spcPct val="120000"/>
              </a:lnSpc>
              <a:spcAft>
                <a:spcPts val="1800"/>
              </a:spcAft>
            </a:pPr>
            <a:r>
              <a:rPr lang="en-US" sz="3200" dirty="0"/>
              <a:t> Forgiveness is a choice, not a feeling</a:t>
            </a:r>
          </a:p>
          <a:p>
            <a:pPr>
              <a:lnSpc>
                <a:spcPct val="120000"/>
              </a:lnSpc>
              <a:spcAft>
                <a:spcPts val="1800"/>
              </a:spcAft>
            </a:pPr>
            <a:r>
              <a:rPr lang="en-US" sz="3200" dirty="0"/>
              <a:t> Do not demand that your spouse changes before you forgive him or her</a:t>
            </a:r>
          </a:p>
          <a:p>
            <a:pPr>
              <a:lnSpc>
                <a:spcPct val="120000"/>
              </a:lnSpc>
              <a:spcAft>
                <a:spcPts val="1800"/>
              </a:spcAft>
            </a:pPr>
            <a:r>
              <a:rPr lang="en-US" sz="3200" dirty="0"/>
              <a:t> Do not hold the offense against your spouse (1 Corinthians 13:5)</a:t>
            </a:r>
          </a:p>
          <a:p>
            <a:pPr>
              <a:lnSpc>
                <a:spcPct val="120000"/>
              </a:lnSpc>
              <a:spcAft>
                <a:spcPts val="1800"/>
              </a:spcAft>
            </a:pPr>
            <a:r>
              <a:rPr lang="en-US" sz="3200" dirty="0"/>
              <a:t> While forgiveness can remove the distance between us, healing may take longer</a:t>
            </a:r>
          </a:p>
          <a:p>
            <a:pPr>
              <a:lnSpc>
                <a:spcPct val="120000"/>
              </a:lnSpc>
              <a:spcAft>
                <a:spcPts val="1800"/>
              </a:spcAft>
            </a:pPr>
            <a:r>
              <a:rPr lang="en-US" sz="3200" dirty="0"/>
              <a:t>If we do not forgive, we’ll be the one imprisoned by bitterness, resentment, and anger</a:t>
            </a:r>
          </a:p>
          <a:p>
            <a:pPr>
              <a:lnSpc>
                <a:spcPct val="120000"/>
              </a:lnSpc>
              <a:spcAft>
                <a:spcPts val="1800"/>
              </a:spcAft>
            </a:pPr>
            <a:r>
              <a:rPr lang="en-US" sz="3200" dirty="0"/>
              <a:t>Remember how much you’ve been forgiven (Ephesians 4:31-32)</a:t>
            </a:r>
          </a:p>
          <a:p>
            <a:pPr>
              <a:lnSpc>
                <a:spcPct val="120000"/>
              </a:lnSpc>
              <a:spcAft>
                <a:spcPts val="1800"/>
              </a:spcAft>
            </a:pPr>
            <a:endParaRPr lang="en-US" sz="3200" dirty="0"/>
          </a:p>
        </p:txBody>
      </p:sp>
    </p:spTree>
    <p:extLst>
      <p:ext uri="{BB962C8B-B14F-4D97-AF65-F5344CB8AC3E}">
        <p14:creationId xmlns:p14="http://schemas.microsoft.com/office/powerpoint/2010/main" val="5715303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2007" y="95528"/>
            <a:ext cx="9102605" cy="873457"/>
          </a:xfrm>
        </p:spPr>
        <p:txBody>
          <a:bodyPr/>
          <a:lstStyle/>
          <a:p>
            <a:r>
              <a:rPr lang="en-US" b="1" u="sng" dirty="0"/>
              <a:t>Exercise 3. Identifying Unresolved Hurt</a:t>
            </a:r>
          </a:p>
        </p:txBody>
      </p:sp>
      <p:sp>
        <p:nvSpPr>
          <p:cNvPr id="3" name="Content Placeholder 2"/>
          <p:cNvSpPr>
            <a:spLocks noGrp="1"/>
          </p:cNvSpPr>
          <p:nvPr>
            <p:ph idx="1"/>
          </p:nvPr>
        </p:nvSpPr>
        <p:spPr>
          <a:xfrm>
            <a:off x="1856096" y="968985"/>
            <a:ext cx="9157647" cy="5889015"/>
          </a:xfrm>
        </p:spPr>
        <p:txBody>
          <a:bodyPr>
            <a:normAutofit/>
          </a:bodyPr>
          <a:lstStyle/>
          <a:p>
            <a:r>
              <a:rPr lang="en-US" dirty="0"/>
              <a:t>This exercise helps identify areas of hurt and seeking to understand each other’s feelings better (the homework focuses on apology and forgiveness).</a:t>
            </a:r>
          </a:p>
          <a:p>
            <a:r>
              <a:rPr lang="en-US" dirty="0"/>
              <a:t>What ways have I hurt my spouse?  Some ideas:</a:t>
            </a:r>
          </a:p>
          <a:p>
            <a:pPr lvl="1">
              <a:buFont typeface="Arial" panose="020B0604020202020204" pitchFamily="34" charset="0"/>
              <a:buChar char="•"/>
            </a:pPr>
            <a:r>
              <a:rPr lang="en-US" dirty="0"/>
              <a:t>What have I </a:t>
            </a:r>
            <a:r>
              <a:rPr lang="en-US" b="1" dirty="0"/>
              <a:t>failed to do </a:t>
            </a:r>
            <a:r>
              <a:rPr lang="en-US" dirty="0"/>
              <a:t>that I should be doing?</a:t>
            </a:r>
          </a:p>
          <a:p>
            <a:pPr lvl="1">
              <a:buFont typeface="Arial" panose="020B0604020202020204" pitchFamily="34" charset="0"/>
              <a:buChar char="•"/>
            </a:pPr>
            <a:r>
              <a:rPr lang="en-US" dirty="0"/>
              <a:t>What have I </a:t>
            </a:r>
            <a:r>
              <a:rPr lang="en-US" b="1" dirty="0"/>
              <a:t>done</a:t>
            </a:r>
            <a:r>
              <a:rPr lang="en-US" dirty="0"/>
              <a:t> (or am I doing) that I should not do?</a:t>
            </a:r>
          </a:p>
          <a:p>
            <a:pPr lvl="1">
              <a:buFont typeface="Arial" panose="020B0604020202020204" pitchFamily="34" charset="0"/>
              <a:buChar char="•"/>
            </a:pPr>
            <a:r>
              <a:rPr lang="en-US" dirty="0"/>
              <a:t>Where have I </a:t>
            </a:r>
            <a:r>
              <a:rPr lang="en-US" b="1" dirty="0"/>
              <a:t>failed to meet </a:t>
            </a:r>
            <a:r>
              <a:rPr lang="en-US" dirty="0"/>
              <a:t>my spouse’s </a:t>
            </a:r>
            <a:r>
              <a:rPr lang="en-US" b="1" dirty="0"/>
              <a:t>needs</a:t>
            </a:r>
            <a:r>
              <a:rPr lang="en-US" dirty="0"/>
              <a:t>?</a:t>
            </a:r>
          </a:p>
          <a:p>
            <a:pPr lvl="1">
              <a:buFont typeface="Arial" panose="020B0604020202020204" pitchFamily="34" charset="0"/>
              <a:buChar char="•"/>
            </a:pPr>
            <a:r>
              <a:rPr lang="en-US" dirty="0"/>
              <a:t>What have I </a:t>
            </a:r>
            <a:r>
              <a:rPr lang="en-US" b="1" dirty="0"/>
              <a:t>said</a:t>
            </a:r>
            <a:r>
              <a:rPr lang="en-US" dirty="0"/>
              <a:t> that has been hurtful?</a:t>
            </a:r>
          </a:p>
          <a:p>
            <a:pPr lvl="1">
              <a:buFont typeface="Arial" panose="020B0604020202020204" pitchFamily="34" charset="0"/>
              <a:buChar char="•"/>
            </a:pPr>
            <a:r>
              <a:rPr lang="en-US" dirty="0"/>
              <a:t>What have I </a:t>
            </a:r>
            <a:r>
              <a:rPr lang="en-US" b="1" dirty="0"/>
              <a:t>left unsaid </a:t>
            </a:r>
            <a:r>
              <a:rPr lang="en-US" dirty="0"/>
              <a:t>that could have shown love and encouragement?</a:t>
            </a:r>
          </a:p>
          <a:p>
            <a:r>
              <a:rPr lang="en-US" dirty="0"/>
              <a:t>Don’t make excuses or blame your partner.  Here are some examples to show the difference:</a:t>
            </a:r>
          </a:p>
        </p:txBody>
      </p:sp>
    </p:spTree>
    <p:extLst>
      <p:ext uri="{BB962C8B-B14F-4D97-AF65-F5344CB8AC3E}">
        <p14:creationId xmlns:p14="http://schemas.microsoft.com/office/powerpoint/2010/main" val="20211792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2007" y="95528"/>
            <a:ext cx="9102605" cy="873457"/>
          </a:xfrm>
        </p:spPr>
        <p:txBody>
          <a:bodyPr/>
          <a:lstStyle/>
          <a:p>
            <a:r>
              <a:rPr lang="en-US" b="1" u="sng" dirty="0"/>
              <a:t>Exercise 3. Identifying Unresolved Hurt</a:t>
            </a:r>
          </a:p>
        </p:txBody>
      </p:sp>
      <p:sp>
        <p:nvSpPr>
          <p:cNvPr id="3" name="Content Placeholder 2"/>
          <p:cNvSpPr>
            <a:spLocks noGrp="1"/>
          </p:cNvSpPr>
          <p:nvPr>
            <p:ph idx="1"/>
          </p:nvPr>
        </p:nvSpPr>
        <p:spPr>
          <a:xfrm>
            <a:off x="1856096" y="968985"/>
            <a:ext cx="9157647" cy="5889015"/>
          </a:xfrm>
        </p:spPr>
        <p:txBody>
          <a:bodyPr>
            <a:normAutofit/>
          </a:bodyPr>
          <a:lstStyle/>
          <a:p>
            <a:r>
              <a:rPr lang="en-US" sz="2800" b="1" dirty="0">
                <a:latin typeface="Arial Narrow" panose="020B0606020202030204" pitchFamily="34" charset="0"/>
              </a:rPr>
              <a:t>Excuse/blaming:  </a:t>
            </a:r>
            <a:r>
              <a:rPr lang="en-US" sz="2800" dirty="0"/>
              <a:t>I know that I criticized you in public yesterday, but I wouldn’t have done so if you hadn’t made us 20 minutes late.</a:t>
            </a:r>
          </a:p>
          <a:p>
            <a:pPr>
              <a:spcAft>
                <a:spcPts val="1800"/>
              </a:spcAft>
            </a:pPr>
            <a:r>
              <a:rPr lang="en-US" sz="2800" b="1" dirty="0">
                <a:latin typeface="Arial Narrow" panose="020B0606020202030204" pitchFamily="34" charset="0"/>
              </a:rPr>
              <a:t>Proper apology: </a:t>
            </a:r>
            <a:r>
              <a:rPr lang="en-US" sz="2800" dirty="0"/>
              <a:t>I hurt you by criticizing you in public yesterday; it was unkind, and I am sorry.</a:t>
            </a:r>
          </a:p>
          <a:p>
            <a:r>
              <a:rPr lang="en-US" sz="2800" b="1" dirty="0">
                <a:latin typeface="Arial Narrow" panose="020B0606020202030204" pitchFamily="34" charset="0"/>
              </a:rPr>
              <a:t>Excuse/blaming</a:t>
            </a:r>
            <a:r>
              <a:rPr lang="en-US" sz="2800" dirty="0"/>
              <a:t>: I know that I was grumpy and rude toward you last night, but you don’t understand the intense pressure that I have at work.</a:t>
            </a:r>
          </a:p>
          <a:p>
            <a:r>
              <a:rPr lang="en-US" sz="2800" b="1" dirty="0">
                <a:latin typeface="Arial Narrow" panose="020B0606020202030204" pitchFamily="34" charset="0"/>
              </a:rPr>
              <a:t>Proper apology: </a:t>
            </a:r>
            <a:r>
              <a:rPr lang="en-US" sz="2800" dirty="0"/>
              <a:t>It was selfish and insensitive of me to be rude and grumpy towards you last night.  I am sorry to have hurt you.</a:t>
            </a:r>
            <a:endParaRPr lang="en-US" sz="2800" b="1" dirty="0"/>
          </a:p>
        </p:txBody>
      </p:sp>
    </p:spTree>
    <p:extLst>
      <p:ext uri="{BB962C8B-B14F-4D97-AF65-F5344CB8AC3E}">
        <p14:creationId xmlns:p14="http://schemas.microsoft.com/office/powerpoint/2010/main" val="252464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2007" y="95528"/>
            <a:ext cx="9102605" cy="873457"/>
          </a:xfrm>
        </p:spPr>
        <p:txBody>
          <a:bodyPr/>
          <a:lstStyle/>
          <a:p>
            <a:r>
              <a:rPr lang="en-US" b="1" u="sng" dirty="0"/>
              <a:t>Exercise 3. Identifying Unresolved Hurt</a:t>
            </a:r>
          </a:p>
        </p:txBody>
      </p:sp>
      <p:sp>
        <p:nvSpPr>
          <p:cNvPr id="3" name="Content Placeholder 2"/>
          <p:cNvSpPr>
            <a:spLocks noGrp="1"/>
          </p:cNvSpPr>
          <p:nvPr>
            <p:ph idx="1"/>
          </p:nvPr>
        </p:nvSpPr>
        <p:spPr>
          <a:xfrm>
            <a:off x="1856096" y="968985"/>
            <a:ext cx="9157647" cy="5889015"/>
          </a:xfrm>
        </p:spPr>
        <p:txBody>
          <a:bodyPr>
            <a:normAutofit/>
          </a:bodyPr>
          <a:lstStyle/>
          <a:p>
            <a:r>
              <a:rPr lang="en-US" u="sng" dirty="0"/>
              <a:t>What ways have </a:t>
            </a:r>
            <a:r>
              <a:rPr lang="en-US" b="1" u="sng" dirty="0"/>
              <a:t>I hurt my spouse</a:t>
            </a:r>
            <a:r>
              <a:rPr lang="en-US" dirty="0"/>
              <a:t>?  Some ideas:</a:t>
            </a:r>
          </a:p>
          <a:p>
            <a:pPr lvl="1">
              <a:buFont typeface="Arial" panose="020B0604020202020204" pitchFamily="34" charset="0"/>
              <a:buChar char="•"/>
            </a:pPr>
            <a:r>
              <a:rPr lang="en-US" dirty="0"/>
              <a:t>What have I failed to do that I should be doing?</a:t>
            </a:r>
          </a:p>
          <a:p>
            <a:pPr lvl="1">
              <a:buFont typeface="Arial" panose="020B0604020202020204" pitchFamily="34" charset="0"/>
              <a:buChar char="•"/>
            </a:pPr>
            <a:r>
              <a:rPr lang="en-US" dirty="0"/>
              <a:t>What have I done (or am I doing) that I should not do?</a:t>
            </a:r>
          </a:p>
          <a:p>
            <a:pPr lvl="1">
              <a:buFont typeface="Arial" panose="020B0604020202020204" pitchFamily="34" charset="0"/>
              <a:buChar char="•"/>
            </a:pPr>
            <a:r>
              <a:rPr lang="en-US" dirty="0"/>
              <a:t>Where have I failed to meet my spouse’s needs?</a:t>
            </a:r>
          </a:p>
          <a:p>
            <a:pPr lvl="1">
              <a:buFont typeface="Arial" panose="020B0604020202020204" pitchFamily="34" charset="0"/>
              <a:buChar char="•"/>
            </a:pPr>
            <a:r>
              <a:rPr lang="en-US" dirty="0"/>
              <a:t>What have I said that has been hurtful?</a:t>
            </a:r>
          </a:p>
          <a:p>
            <a:pPr lvl="1">
              <a:buFont typeface="Arial" panose="020B0604020202020204" pitchFamily="34" charset="0"/>
              <a:buChar char="•"/>
            </a:pPr>
            <a:r>
              <a:rPr lang="en-US" dirty="0"/>
              <a:t>What have I left unsaid that could have shown love and encouragement?</a:t>
            </a:r>
          </a:p>
          <a:p>
            <a:pPr>
              <a:buFont typeface="Arial" panose="020B0604020202020204" pitchFamily="34" charset="0"/>
              <a:buChar char="•"/>
            </a:pPr>
            <a:r>
              <a:rPr lang="en-US" sz="2800" b="1" dirty="0"/>
              <a:t>Think about the ideas above and write down two or three ways that you have hurt your spouse.  Be specific, apologize, don’t make excuses, and don’t blame him/her.  Don’t show them to each other yet…</a:t>
            </a:r>
          </a:p>
        </p:txBody>
      </p:sp>
    </p:spTree>
    <p:extLst>
      <p:ext uri="{BB962C8B-B14F-4D97-AF65-F5344CB8AC3E}">
        <p14:creationId xmlns:p14="http://schemas.microsoft.com/office/powerpoint/2010/main" val="407662056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2007" y="95528"/>
            <a:ext cx="9102605" cy="873457"/>
          </a:xfrm>
        </p:spPr>
        <p:txBody>
          <a:bodyPr/>
          <a:lstStyle/>
          <a:p>
            <a:r>
              <a:rPr lang="en-US" b="1" u="sng" dirty="0"/>
              <a:t>Exercise 3. Identifying Unresolved Hurt</a:t>
            </a:r>
          </a:p>
        </p:txBody>
      </p:sp>
      <p:sp>
        <p:nvSpPr>
          <p:cNvPr id="3" name="Content Placeholder 2"/>
          <p:cNvSpPr>
            <a:spLocks noGrp="1"/>
          </p:cNvSpPr>
          <p:nvPr>
            <p:ph idx="1"/>
          </p:nvPr>
        </p:nvSpPr>
        <p:spPr>
          <a:xfrm>
            <a:off x="1856096" y="968985"/>
            <a:ext cx="9157647" cy="5889015"/>
          </a:xfrm>
        </p:spPr>
        <p:txBody>
          <a:bodyPr>
            <a:normAutofit fontScale="92500" lnSpcReduction="10000"/>
          </a:bodyPr>
          <a:lstStyle/>
          <a:p>
            <a:r>
              <a:rPr lang="en-US" u="sng" dirty="0"/>
              <a:t>In what ways have </a:t>
            </a:r>
            <a:r>
              <a:rPr lang="en-US" b="1" u="sng" dirty="0"/>
              <a:t>I been hurt by my spouse</a:t>
            </a:r>
            <a:r>
              <a:rPr lang="en-US" dirty="0"/>
              <a:t>?  It could be recent or it could be from a long time ago.  Your spouse may or may not be aware of it.</a:t>
            </a:r>
          </a:p>
          <a:p>
            <a:r>
              <a:rPr lang="en-US" dirty="0"/>
              <a:t>Some examples:</a:t>
            </a:r>
          </a:p>
          <a:p>
            <a:pPr lvl="1">
              <a:buFont typeface="Arial" panose="020B0604020202020204" pitchFamily="34" charset="0"/>
              <a:buChar char="•"/>
            </a:pPr>
            <a:r>
              <a:rPr lang="en-US" b="1" dirty="0"/>
              <a:t>I</a:t>
            </a:r>
            <a:r>
              <a:rPr lang="en-US" dirty="0"/>
              <a:t> </a:t>
            </a:r>
            <a:r>
              <a:rPr lang="en-US" b="1" dirty="0"/>
              <a:t>felt unsupported </a:t>
            </a:r>
            <a:r>
              <a:rPr lang="en-US" dirty="0"/>
              <a:t>and </a:t>
            </a:r>
            <a:r>
              <a:rPr lang="en-US" b="1" dirty="0"/>
              <a:t>unappreciated</a:t>
            </a:r>
            <a:r>
              <a:rPr lang="en-US" dirty="0"/>
              <a:t> when you didn’t notice the hard work that I did around the house.</a:t>
            </a:r>
          </a:p>
          <a:p>
            <a:pPr lvl="1">
              <a:buFont typeface="Arial" panose="020B0604020202020204" pitchFamily="34" charset="0"/>
              <a:buChar char="•"/>
            </a:pPr>
            <a:r>
              <a:rPr lang="en-US" b="1" dirty="0"/>
              <a:t>I</a:t>
            </a:r>
            <a:r>
              <a:rPr lang="en-US" dirty="0"/>
              <a:t> was hurt when </a:t>
            </a:r>
            <a:r>
              <a:rPr lang="en-US" b="1" dirty="0"/>
              <a:t>you didn’t say anything </a:t>
            </a:r>
            <a:r>
              <a:rPr lang="en-US" dirty="0"/>
              <a:t>special about my promotion.</a:t>
            </a:r>
          </a:p>
          <a:p>
            <a:pPr lvl="1">
              <a:buFont typeface="Arial" panose="020B0604020202020204" pitchFamily="34" charset="0"/>
              <a:buChar char="•"/>
            </a:pPr>
            <a:r>
              <a:rPr lang="en-US" b="1" dirty="0"/>
              <a:t>I</a:t>
            </a:r>
            <a:r>
              <a:rPr lang="en-US" dirty="0"/>
              <a:t> feel sad when you </a:t>
            </a:r>
            <a:r>
              <a:rPr lang="en-US" b="1" dirty="0"/>
              <a:t>point out my faults </a:t>
            </a:r>
            <a:r>
              <a:rPr lang="en-US" dirty="0"/>
              <a:t>but </a:t>
            </a:r>
            <a:r>
              <a:rPr lang="en-US" b="1" dirty="0"/>
              <a:t>ignore my strengths</a:t>
            </a:r>
            <a:r>
              <a:rPr lang="en-US" dirty="0"/>
              <a:t>.</a:t>
            </a:r>
          </a:p>
          <a:p>
            <a:pPr lvl="1">
              <a:buFont typeface="Arial" panose="020B0604020202020204" pitchFamily="34" charset="0"/>
              <a:buChar char="•"/>
            </a:pPr>
            <a:r>
              <a:rPr lang="en-US" b="1" dirty="0"/>
              <a:t>I</a:t>
            </a:r>
            <a:r>
              <a:rPr lang="en-US" dirty="0"/>
              <a:t> haven’t gotten over the fact that </a:t>
            </a:r>
            <a:r>
              <a:rPr lang="en-US" b="1" dirty="0"/>
              <a:t>you lied to me </a:t>
            </a:r>
            <a:r>
              <a:rPr lang="en-US" dirty="0"/>
              <a:t>on the night that we first went out together.</a:t>
            </a:r>
          </a:p>
          <a:p>
            <a:pPr lvl="1">
              <a:buFont typeface="Arial" panose="020B0604020202020204" pitchFamily="34" charset="0"/>
              <a:buChar char="•"/>
            </a:pPr>
            <a:r>
              <a:rPr lang="en-US" b="1" dirty="0"/>
              <a:t>I </a:t>
            </a:r>
            <a:r>
              <a:rPr lang="en-US" dirty="0"/>
              <a:t>feel frustrated that you </a:t>
            </a:r>
            <a:r>
              <a:rPr lang="en-US" b="1" dirty="0"/>
              <a:t>don’t discuss important decisions </a:t>
            </a:r>
            <a:r>
              <a:rPr lang="en-US" dirty="0"/>
              <a:t>with me.</a:t>
            </a:r>
          </a:p>
          <a:p>
            <a:pPr>
              <a:buFont typeface="Arial" panose="020B0604020202020204" pitchFamily="34" charset="0"/>
              <a:buChar char="•"/>
            </a:pPr>
            <a:r>
              <a:rPr lang="en-US" sz="2800" b="1" dirty="0"/>
              <a:t>Write down two or three ways that you feel hurt by your spouse.  Use “</a:t>
            </a:r>
            <a:r>
              <a:rPr lang="en-US" sz="2800" dirty="0">
                <a:latin typeface="Bookman Old Style" panose="02050604050505020204" pitchFamily="18" charset="0"/>
              </a:rPr>
              <a:t>I</a:t>
            </a:r>
            <a:r>
              <a:rPr lang="en-US" sz="2800" b="1" dirty="0"/>
              <a:t>” sentences.  Don’t show them to each other yet…</a:t>
            </a:r>
          </a:p>
        </p:txBody>
      </p:sp>
    </p:spTree>
    <p:extLst>
      <p:ext uri="{BB962C8B-B14F-4D97-AF65-F5344CB8AC3E}">
        <p14:creationId xmlns:p14="http://schemas.microsoft.com/office/powerpoint/2010/main" val="23106914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2007" y="95528"/>
            <a:ext cx="9102605" cy="873457"/>
          </a:xfrm>
        </p:spPr>
        <p:txBody>
          <a:bodyPr/>
          <a:lstStyle/>
          <a:p>
            <a:r>
              <a:rPr lang="en-US" b="1" u="sng" dirty="0"/>
              <a:t>Exercise 3. Identifying Unresolved Hurt</a:t>
            </a:r>
          </a:p>
        </p:txBody>
      </p:sp>
      <p:sp>
        <p:nvSpPr>
          <p:cNvPr id="3" name="Content Placeholder 2"/>
          <p:cNvSpPr>
            <a:spLocks noGrp="1"/>
          </p:cNvSpPr>
          <p:nvPr>
            <p:ph idx="1"/>
          </p:nvPr>
        </p:nvSpPr>
        <p:spPr>
          <a:xfrm>
            <a:off x="1856096" y="968985"/>
            <a:ext cx="9157647" cy="5889015"/>
          </a:xfrm>
        </p:spPr>
        <p:txBody>
          <a:bodyPr>
            <a:normAutofit/>
          </a:bodyPr>
          <a:lstStyle/>
          <a:p>
            <a:pPr>
              <a:spcAft>
                <a:spcPts val="1800"/>
              </a:spcAft>
            </a:pPr>
            <a:r>
              <a:rPr lang="en-US" sz="2800" dirty="0"/>
              <a:t>When you have both finished, exchange your lists and read them silently.</a:t>
            </a:r>
          </a:p>
          <a:p>
            <a:pPr>
              <a:spcAft>
                <a:spcPts val="1800"/>
              </a:spcAft>
            </a:pPr>
            <a:r>
              <a:rPr lang="en-US" sz="2800" dirty="0"/>
              <a:t>One at a time, “reflect back” to your spouse the reason for their hurt and the feelings it produced in them.  Do not try to defend yourself!  Ask questions if needed to clarify meaning.</a:t>
            </a:r>
          </a:p>
          <a:p>
            <a:pPr>
              <a:spcAft>
                <a:spcPts val="1800"/>
              </a:spcAft>
            </a:pPr>
            <a:r>
              <a:rPr lang="en-US" sz="2800" dirty="0"/>
              <a:t>Return each other’s list and try to see the hurts through your spouse’s eyes.</a:t>
            </a:r>
          </a:p>
          <a:p>
            <a:pPr>
              <a:spcAft>
                <a:spcPts val="1800"/>
              </a:spcAft>
            </a:pPr>
            <a:r>
              <a:rPr lang="en-US" sz="2800" dirty="0"/>
              <a:t>It is very important to do the homework…</a:t>
            </a:r>
          </a:p>
        </p:txBody>
      </p:sp>
    </p:spTree>
    <p:extLst>
      <p:ext uri="{BB962C8B-B14F-4D97-AF65-F5344CB8AC3E}">
        <p14:creationId xmlns:p14="http://schemas.microsoft.com/office/powerpoint/2010/main" val="3046040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2904" y="76200"/>
            <a:ext cx="9067800" cy="914400"/>
          </a:xfrm>
        </p:spPr>
        <p:txBody>
          <a:bodyPr>
            <a:noAutofit/>
          </a:bodyPr>
          <a:lstStyle/>
          <a:p>
            <a:r>
              <a:rPr lang="zh-CN" altLang="en-US" b="1" u="sng" dirty="0"/>
              <a:t>一些重要的真理 </a:t>
            </a:r>
            <a:r>
              <a:rPr lang="en-US" altLang="zh-CN" sz="3200" u="sng" dirty="0"/>
              <a:t>(</a:t>
            </a:r>
            <a:r>
              <a:rPr lang="en-US" sz="3200" u="sng" dirty="0"/>
              <a:t>Some important truths)</a:t>
            </a:r>
            <a:endParaRPr lang="en-US" sz="3200" b="1" u="sng" dirty="0"/>
          </a:p>
        </p:txBody>
      </p:sp>
      <p:sp>
        <p:nvSpPr>
          <p:cNvPr id="3" name="Content Placeholder 2"/>
          <p:cNvSpPr>
            <a:spLocks noGrp="1"/>
          </p:cNvSpPr>
          <p:nvPr>
            <p:ph idx="1"/>
          </p:nvPr>
        </p:nvSpPr>
        <p:spPr>
          <a:xfrm>
            <a:off x="1752599" y="1186216"/>
            <a:ext cx="9534099" cy="5228230"/>
          </a:xfrm>
        </p:spPr>
        <p:txBody>
          <a:bodyPr>
            <a:normAutofit fontScale="92500"/>
          </a:bodyPr>
          <a:lstStyle/>
          <a:p>
            <a:pPr>
              <a:spcAft>
                <a:spcPts val="1800"/>
              </a:spcAft>
            </a:pPr>
            <a:r>
              <a:rPr lang="en-US" dirty="0"/>
              <a:t>We don’t try to destroy our own marriage!  Assume your spouse has good intentions.</a:t>
            </a:r>
          </a:p>
          <a:p>
            <a:pPr>
              <a:spcAft>
                <a:spcPts val="1800"/>
              </a:spcAft>
            </a:pPr>
            <a:r>
              <a:rPr lang="en-US" dirty="0"/>
              <a:t>Your relationship is more important than any conflict you may encounter.  </a:t>
            </a:r>
            <a:r>
              <a:rPr lang="zh-CN" altLang="en-US" dirty="0"/>
              <a:t>你的关系比你可能遇到的任何冲突都更重要</a:t>
            </a:r>
            <a:endParaRPr lang="en-US" dirty="0"/>
          </a:p>
          <a:p>
            <a:pPr>
              <a:spcAft>
                <a:spcPts val="1800"/>
              </a:spcAft>
            </a:pPr>
            <a:r>
              <a:rPr lang="en-US" dirty="0"/>
              <a:t>Forgiveness begins with a choice, not a feeling.  </a:t>
            </a:r>
            <a:r>
              <a:rPr lang="zh-CN" altLang="en-US" dirty="0"/>
              <a:t>宽恕是一种选择，而不是一种感觉。</a:t>
            </a:r>
            <a:endParaRPr lang="en-US" dirty="0"/>
          </a:p>
          <a:p>
            <a:pPr>
              <a:spcAft>
                <a:spcPts val="1800"/>
              </a:spcAft>
            </a:pPr>
            <a:r>
              <a:rPr lang="en-US" dirty="0"/>
              <a:t>“Get rid of all bitterness, rage and anger, brawling and slander, along with every form of malice.” Ephesians 4:31   </a:t>
            </a:r>
            <a:r>
              <a:rPr lang="zh-CN" altLang="en-US" dirty="0"/>
              <a:t>不</a:t>
            </a:r>
            <a:r>
              <a:rPr lang="en-US" altLang="zh-CN" dirty="0" err="1"/>
              <a:t>Eph</a:t>
            </a:r>
            <a:r>
              <a:rPr lang="en-US" altLang="zh-CN" dirty="0"/>
              <a:t> 4:31  </a:t>
            </a:r>
            <a:r>
              <a:rPr lang="zh-CN" altLang="en-US" dirty="0"/>
              <a:t>一切苛刻、恼怒、暴戾、嚷闹、毁谤，连同一切恶毒，都应当从你们中间除掉。 </a:t>
            </a:r>
            <a:endParaRPr lang="en-US" altLang="zh-CN" dirty="0"/>
          </a:p>
          <a:p>
            <a:pPr>
              <a:spcAft>
                <a:spcPts val="1800"/>
              </a:spcAft>
            </a:pPr>
            <a:r>
              <a:rPr lang="en-US" dirty="0"/>
              <a:t>“Love keeps not record of wrongs.” 1 Corinthians 13:5             </a:t>
            </a:r>
            <a:r>
              <a:rPr lang="zh-CN" altLang="en-US" dirty="0"/>
              <a:t>爱不记录错误</a:t>
            </a:r>
            <a:endParaRPr lang="en-US" dirty="0"/>
          </a:p>
        </p:txBody>
      </p:sp>
    </p:spTree>
    <p:extLst>
      <p:ext uri="{BB962C8B-B14F-4D97-AF65-F5344CB8AC3E}">
        <p14:creationId xmlns:p14="http://schemas.microsoft.com/office/powerpoint/2010/main" val="744027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381" y="102742"/>
            <a:ext cx="9429232" cy="1345914"/>
          </a:xfrm>
        </p:spPr>
        <p:txBody>
          <a:bodyPr>
            <a:normAutofit/>
          </a:bodyPr>
          <a:lstStyle/>
          <a:p>
            <a:r>
              <a:rPr lang="en-US" sz="4000" b="1" u="sng" dirty="0"/>
              <a:t>From Last Class, Remember these Principles for Conflict Resolution:</a:t>
            </a:r>
          </a:p>
        </p:txBody>
      </p:sp>
      <p:sp>
        <p:nvSpPr>
          <p:cNvPr id="3" name="Content Placeholder 2"/>
          <p:cNvSpPr>
            <a:spLocks noGrp="1"/>
          </p:cNvSpPr>
          <p:nvPr>
            <p:ph idx="1"/>
          </p:nvPr>
        </p:nvSpPr>
        <p:spPr>
          <a:xfrm>
            <a:off x="2075380" y="1585136"/>
            <a:ext cx="9791272" cy="4674742"/>
          </a:xfrm>
        </p:spPr>
        <p:txBody>
          <a:bodyPr>
            <a:normAutofit/>
          </a:bodyPr>
          <a:lstStyle/>
          <a:p>
            <a:pPr marL="457200" indent="-457200">
              <a:lnSpc>
                <a:spcPct val="150000"/>
              </a:lnSpc>
              <a:buFont typeface="+mj-lt"/>
              <a:buAutoNum type="arabicPeriod"/>
            </a:pPr>
            <a:r>
              <a:rPr lang="en-US" sz="3200" dirty="0"/>
              <a:t>Regularly express appreciation for each other.</a:t>
            </a:r>
          </a:p>
          <a:p>
            <a:pPr marL="457200" indent="-457200">
              <a:lnSpc>
                <a:spcPct val="150000"/>
              </a:lnSpc>
              <a:buFont typeface="+mj-lt"/>
              <a:buAutoNum type="arabicPeriod"/>
            </a:pPr>
            <a:r>
              <a:rPr lang="en-US" sz="3200" dirty="0"/>
              <a:t>Identify and accept differences</a:t>
            </a:r>
          </a:p>
          <a:p>
            <a:pPr marL="457200" indent="-457200">
              <a:lnSpc>
                <a:spcPct val="150000"/>
              </a:lnSpc>
              <a:buFont typeface="+mj-lt"/>
              <a:buAutoNum type="arabicPeriod"/>
            </a:pPr>
            <a:r>
              <a:rPr lang="en-US" sz="3200" dirty="0"/>
              <a:t>Improve your communications</a:t>
            </a:r>
          </a:p>
          <a:p>
            <a:pPr marL="457200" indent="-457200">
              <a:lnSpc>
                <a:spcPct val="150000"/>
              </a:lnSpc>
              <a:buFont typeface="+mj-lt"/>
              <a:buAutoNum type="arabicPeriod"/>
            </a:pPr>
            <a:r>
              <a:rPr lang="en-US" sz="3200" dirty="0"/>
              <a:t>Learn to negotiate</a:t>
            </a:r>
          </a:p>
          <a:p>
            <a:pPr marL="457200" indent="-457200">
              <a:lnSpc>
                <a:spcPct val="150000"/>
              </a:lnSpc>
              <a:buFont typeface="+mj-lt"/>
              <a:buAutoNum type="arabicPeriod"/>
            </a:pPr>
            <a:r>
              <a:rPr lang="en-US" sz="3200" dirty="0"/>
              <a:t>Pray together</a:t>
            </a:r>
          </a:p>
        </p:txBody>
      </p:sp>
    </p:spTree>
    <p:extLst>
      <p:ext uri="{BB962C8B-B14F-4D97-AF65-F5344CB8AC3E}">
        <p14:creationId xmlns:p14="http://schemas.microsoft.com/office/powerpoint/2010/main" val="2963593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400" b="1" u="sng" dirty="0"/>
              <a:t>Homework (very important!)</a:t>
            </a:r>
          </a:p>
        </p:txBody>
      </p:sp>
      <p:sp>
        <p:nvSpPr>
          <p:cNvPr id="3" name="Content Placeholder 2"/>
          <p:cNvSpPr>
            <a:spLocks noGrp="1"/>
          </p:cNvSpPr>
          <p:nvPr>
            <p:ph idx="1"/>
          </p:nvPr>
        </p:nvSpPr>
        <p:spPr>
          <a:xfrm>
            <a:off x="2589212" y="2224585"/>
            <a:ext cx="8028746" cy="3686637"/>
          </a:xfrm>
        </p:spPr>
        <p:txBody>
          <a:bodyPr>
            <a:normAutofit/>
          </a:bodyPr>
          <a:lstStyle/>
          <a:p>
            <a:r>
              <a:rPr lang="en-US" sz="3200" dirty="0"/>
              <a:t>Using the lists that you made tonight, complete exercise 1.</a:t>
            </a:r>
          </a:p>
          <a:p>
            <a:endParaRPr lang="en-US" sz="3200" dirty="0"/>
          </a:p>
        </p:txBody>
      </p:sp>
    </p:spTree>
    <p:extLst>
      <p:ext uri="{BB962C8B-B14F-4D97-AF65-F5344CB8AC3E}">
        <p14:creationId xmlns:p14="http://schemas.microsoft.com/office/powerpoint/2010/main" val="4122159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76200"/>
            <a:ext cx="8229600" cy="868362"/>
          </a:xfrm>
        </p:spPr>
        <p:txBody>
          <a:bodyPr/>
          <a:lstStyle/>
          <a:p>
            <a:r>
              <a:rPr lang="en-US" u="sng" dirty="0"/>
              <a:t>Are you a Rhino or a Hedgehog?</a:t>
            </a:r>
          </a:p>
        </p:txBody>
      </p:sp>
      <p:pic>
        <p:nvPicPr>
          <p:cNvPr id="4" name="Picture 3"/>
          <p:cNvPicPr>
            <a:picLocks noChangeAspect="1"/>
          </p:cNvPicPr>
          <p:nvPr/>
        </p:nvPicPr>
        <p:blipFill rotWithShape="1">
          <a:blip r:embed="rId2" cstate="print">
            <a:extLst>
              <a:ext uri="{28A0092B-C50C-407E-A947-70E740481C1C}">
                <a14:useLocalDpi xmlns:a14="http://schemas.microsoft.com/office/drawing/2010/main" val="0"/>
              </a:ext>
            </a:extLst>
          </a:blip>
          <a:srcRect t="13029" b="6583"/>
          <a:stretch/>
        </p:blipFill>
        <p:spPr>
          <a:xfrm>
            <a:off x="1518863" y="944562"/>
            <a:ext cx="5828314" cy="3467100"/>
          </a:xfrm>
          <a:prstGeom prst="rect">
            <a:avLst/>
          </a:prstGeom>
        </p:spPr>
      </p:pic>
      <p:pic>
        <p:nvPicPr>
          <p:cNvPr id="6" name="Picture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34932" y="944562"/>
            <a:ext cx="4622800" cy="3467100"/>
          </a:xfrm>
          <a:prstGeom prst="rect">
            <a:avLst/>
          </a:prstGeom>
        </p:spPr>
      </p:pic>
    </p:spTree>
    <p:extLst>
      <p:ext uri="{BB962C8B-B14F-4D97-AF65-F5344CB8AC3E}">
        <p14:creationId xmlns:p14="http://schemas.microsoft.com/office/powerpoint/2010/main" val="1277942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381" y="102742"/>
            <a:ext cx="9429232" cy="945222"/>
          </a:xfrm>
        </p:spPr>
        <p:txBody>
          <a:bodyPr>
            <a:normAutofit/>
          </a:bodyPr>
          <a:lstStyle/>
          <a:p>
            <a:r>
              <a:rPr lang="en-US" sz="4000" b="1" u="sng" dirty="0"/>
              <a:t>A Prison of Anger</a:t>
            </a:r>
          </a:p>
        </p:txBody>
      </p:sp>
      <p:sp>
        <p:nvSpPr>
          <p:cNvPr id="3" name="Content Placeholder 2"/>
          <p:cNvSpPr>
            <a:spLocks noGrp="1"/>
          </p:cNvSpPr>
          <p:nvPr>
            <p:ph idx="1"/>
          </p:nvPr>
        </p:nvSpPr>
        <p:spPr>
          <a:xfrm>
            <a:off x="1746607" y="1047965"/>
            <a:ext cx="9657709" cy="5435028"/>
          </a:xfrm>
        </p:spPr>
        <p:txBody>
          <a:bodyPr>
            <a:normAutofit fontScale="70000" lnSpcReduction="20000"/>
          </a:bodyPr>
          <a:lstStyle/>
          <a:p>
            <a:pPr>
              <a:lnSpc>
                <a:spcPct val="150000"/>
              </a:lnSpc>
            </a:pPr>
            <a:r>
              <a:rPr lang="en-US" sz="3200" dirty="0"/>
              <a:t> In the Chinese Royal Family, but home was full of sorrow and anger</a:t>
            </a:r>
          </a:p>
          <a:p>
            <a:pPr>
              <a:lnSpc>
                <a:spcPct val="150000"/>
              </a:lnSpc>
            </a:pPr>
            <a:r>
              <a:rPr lang="en-US" sz="3200" dirty="0"/>
              <a:t>Angry at British (opium wars), Japanese (evil warriors), and others in the country that took away their power and possessions</a:t>
            </a:r>
          </a:p>
          <a:p>
            <a:pPr>
              <a:lnSpc>
                <a:spcPct val="150000"/>
              </a:lnSpc>
            </a:pPr>
            <a:r>
              <a:rPr lang="en-US" sz="3200" dirty="0"/>
              <a:t>Moved to Australia to leave bitterness behind but told “we don’t laugh in this house – we are angry.”</a:t>
            </a:r>
          </a:p>
          <a:p>
            <a:pPr>
              <a:lnSpc>
                <a:spcPct val="150000"/>
              </a:lnSpc>
            </a:pPr>
            <a:r>
              <a:rPr lang="en-US" sz="3200" dirty="0"/>
              <a:t>Living in relative freedom but locked in a “prison of anger.”</a:t>
            </a:r>
          </a:p>
          <a:p>
            <a:pPr>
              <a:lnSpc>
                <a:spcPct val="150000"/>
              </a:lnSpc>
            </a:pPr>
            <a:r>
              <a:rPr lang="en-US" sz="3200" dirty="0"/>
              <a:t>Became a Christian and returned to China to share the message of forgiveness (Matthew 6:14,15)</a:t>
            </a:r>
          </a:p>
          <a:p>
            <a:pPr>
              <a:lnSpc>
                <a:spcPct val="150000"/>
              </a:lnSpc>
            </a:pPr>
            <a:r>
              <a:rPr lang="en-US" sz="3200" dirty="0"/>
              <a:t>His perspective: waves of war and oppression have left people with a spirit of bitterness and </a:t>
            </a:r>
            <a:r>
              <a:rPr lang="en-US" sz="3200" dirty="0" err="1"/>
              <a:t>unforgiveness</a:t>
            </a:r>
            <a:endParaRPr lang="en-US" sz="3200" dirty="0"/>
          </a:p>
          <a:p>
            <a:pPr marL="0" indent="0">
              <a:lnSpc>
                <a:spcPct val="150000"/>
              </a:lnSpc>
              <a:buNone/>
            </a:pPr>
            <a:endParaRPr lang="en-US" sz="3200" dirty="0"/>
          </a:p>
          <a:p>
            <a:pPr>
              <a:lnSpc>
                <a:spcPct val="150000"/>
              </a:lnSpc>
            </a:pPr>
            <a:endParaRPr lang="en-US" sz="3200" dirty="0"/>
          </a:p>
        </p:txBody>
      </p:sp>
    </p:spTree>
    <p:extLst>
      <p:ext uri="{BB962C8B-B14F-4D97-AF65-F5344CB8AC3E}">
        <p14:creationId xmlns:p14="http://schemas.microsoft.com/office/powerpoint/2010/main" val="11308156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06" y="102742"/>
            <a:ext cx="10031411" cy="945222"/>
          </a:xfrm>
        </p:spPr>
        <p:txBody>
          <a:bodyPr>
            <a:normAutofit/>
          </a:bodyPr>
          <a:lstStyle/>
          <a:p>
            <a:r>
              <a:rPr lang="en-US" sz="4000" b="1" u="sng" dirty="0"/>
              <a:t>Forgiveness in Marriage</a:t>
            </a:r>
          </a:p>
        </p:txBody>
      </p:sp>
      <p:sp>
        <p:nvSpPr>
          <p:cNvPr id="3" name="Content Placeholder 2"/>
          <p:cNvSpPr>
            <a:spLocks noGrp="1"/>
          </p:cNvSpPr>
          <p:nvPr>
            <p:ph idx="1"/>
          </p:nvPr>
        </p:nvSpPr>
        <p:spPr>
          <a:xfrm>
            <a:off x="1965283" y="1047965"/>
            <a:ext cx="9689910" cy="5435028"/>
          </a:xfrm>
        </p:spPr>
        <p:txBody>
          <a:bodyPr>
            <a:normAutofit fontScale="77500" lnSpcReduction="20000"/>
          </a:bodyPr>
          <a:lstStyle/>
          <a:p>
            <a:pPr>
              <a:lnSpc>
                <a:spcPct val="120000"/>
              </a:lnSpc>
              <a:spcAft>
                <a:spcPts val="1800"/>
              </a:spcAft>
            </a:pPr>
            <a:r>
              <a:rPr lang="en-US" sz="3200" dirty="0"/>
              <a:t> A fact: we will all hurt our partner</a:t>
            </a:r>
          </a:p>
          <a:p>
            <a:pPr>
              <a:lnSpc>
                <a:spcPct val="120000"/>
              </a:lnSpc>
              <a:spcAft>
                <a:spcPts val="1800"/>
              </a:spcAft>
            </a:pPr>
            <a:r>
              <a:rPr lang="en-US" sz="3200" dirty="0"/>
              <a:t> To genuinely say, “I’m sorry – will you forgive me?” is very important to “oneness”</a:t>
            </a:r>
          </a:p>
          <a:p>
            <a:pPr>
              <a:lnSpc>
                <a:spcPct val="120000"/>
              </a:lnSpc>
              <a:spcAft>
                <a:spcPts val="1800"/>
              </a:spcAft>
            </a:pPr>
            <a:r>
              <a:rPr lang="en-US" sz="3200" dirty="0"/>
              <a:t> It is more important to save your marriage than to “save face”</a:t>
            </a:r>
          </a:p>
          <a:p>
            <a:pPr>
              <a:lnSpc>
                <a:spcPct val="120000"/>
              </a:lnSpc>
              <a:spcAft>
                <a:spcPts val="1800"/>
              </a:spcAft>
            </a:pPr>
            <a:r>
              <a:rPr lang="en-US" sz="3200" dirty="0"/>
              <a:t> Relationships grow through trust and openness</a:t>
            </a:r>
          </a:p>
          <a:p>
            <a:pPr>
              <a:lnSpc>
                <a:spcPct val="120000"/>
              </a:lnSpc>
              <a:spcAft>
                <a:spcPts val="1800"/>
              </a:spcAft>
            </a:pPr>
            <a:r>
              <a:rPr lang="en-US" sz="3200" dirty="0"/>
              <a:t> Holding onto hurt destroys trust and openness</a:t>
            </a:r>
          </a:p>
          <a:p>
            <a:pPr>
              <a:lnSpc>
                <a:spcPct val="120000"/>
              </a:lnSpc>
              <a:spcAft>
                <a:spcPts val="1800"/>
              </a:spcAft>
            </a:pPr>
            <a:r>
              <a:rPr lang="en-US" sz="3200" dirty="0"/>
              <a:t>When (and why) was the last time you were angry at your spouse?</a:t>
            </a:r>
          </a:p>
        </p:txBody>
      </p:sp>
    </p:spTree>
    <p:extLst>
      <p:ext uri="{BB962C8B-B14F-4D97-AF65-F5344CB8AC3E}">
        <p14:creationId xmlns:p14="http://schemas.microsoft.com/office/powerpoint/2010/main" val="2006981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06" y="102742"/>
            <a:ext cx="10031411" cy="945222"/>
          </a:xfrm>
        </p:spPr>
        <p:txBody>
          <a:bodyPr>
            <a:normAutofit fontScale="90000"/>
          </a:bodyPr>
          <a:lstStyle/>
          <a:p>
            <a:r>
              <a:rPr lang="en-US" sz="4000" b="1" u="sng" dirty="0"/>
              <a:t>A Question about Forgiveness – Matthew 18</a:t>
            </a:r>
          </a:p>
        </p:txBody>
      </p:sp>
      <p:sp>
        <p:nvSpPr>
          <p:cNvPr id="3" name="Content Placeholder 2"/>
          <p:cNvSpPr>
            <a:spLocks noGrp="1"/>
          </p:cNvSpPr>
          <p:nvPr>
            <p:ph idx="1"/>
          </p:nvPr>
        </p:nvSpPr>
        <p:spPr>
          <a:xfrm>
            <a:off x="1746608" y="1047965"/>
            <a:ext cx="9409072" cy="5435028"/>
          </a:xfrm>
        </p:spPr>
        <p:txBody>
          <a:bodyPr>
            <a:normAutofit fontScale="77500" lnSpcReduction="20000"/>
          </a:bodyPr>
          <a:lstStyle/>
          <a:p>
            <a:pPr marL="0" indent="0">
              <a:lnSpc>
                <a:spcPct val="120000"/>
              </a:lnSpc>
              <a:buNone/>
            </a:pPr>
            <a:r>
              <a:rPr lang="en-US" sz="3200" b="1" dirty="0"/>
              <a:t>v.21</a:t>
            </a:r>
            <a:r>
              <a:rPr lang="en-US" sz="3200" dirty="0"/>
              <a:t>  A question about forgiveness</a:t>
            </a:r>
          </a:p>
          <a:p>
            <a:pPr marL="0" indent="0">
              <a:lnSpc>
                <a:spcPct val="120000"/>
              </a:lnSpc>
              <a:buNone/>
            </a:pPr>
            <a:r>
              <a:rPr lang="en-US" sz="3200" u="sng" dirty="0"/>
              <a:t>True forgiveness is not</a:t>
            </a:r>
            <a:r>
              <a:rPr lang="en-US" sz="3200" dirty="0"/>
              <a:t>:</a:t>
            </a:r>
          </a:p>
          <a:p>
            <a:pPr marL="857250" lvl="1" indent="-457200">
              <a:lnSpc>
                <a:spcPct val="120000"/>
              </a:lnSpc>
            </a:pPr>
            <a:r>
              <a:rPr lang="en-US" sz="3000" dirty="0"/>
              <a:t>Excusing bad behavior</a:t>
            </a:r>
          </a:p>
          <a:p>
            <a:pPr marL="857250" lvl="1" indent="-457200">
              <a:lnSpc>
                <a:spcPct val="120000"/>
              </a:lnSpc>
            </a:pPr>
            <a:r>
              <a:rPr lang="en-US" sz="3000" dirty="0"/>
              <a:t>Just trying to forget something</a:t>
            </a:r>
          </a:p>
          <a:p>
            <a:pPr marL="857250" lvl="1" indent="-457200">
              <a:lnSpc>
                <a:spcPct val="120000"/>
              </a:lnSpc>
            </a:pPr>
            <a:r>
              <a:rPr lang="en-US" sz="3000" dirty="0"/>
              <a:t>Just at the “surface level” – acting OK on the outside</a:t>
            </a:r>
          </a:p>
          <a:p>
            <a:pPr marL="0" indent="0">
              <a:lnSpc>
                <a:spcPct val="120000"/>
              </a:lnSpc>
              <a:buNone/>
            </a:pPr>
            <a:r>
              <a:rPr lang="en-US" sz="3200" u="sng" dirty="0"/>
              <a:t>True forgiveness</a:t>
            </a:r>
            <a:r>
              <a:rPr lang="en-US" sz="3200" dirty="0"/>
              <a:t>:</a:t>
            </a:r>
          </a:p>
          <a:p>
            <a:pPr marL="857250" lvl="1" indent="-457200">
              <a:lnSpc>
                <a:spcPct val="120000"/>
              </a:lnSpc>
            </a:pPr>
            <a:r>
              <a:rPr lang="en-US" sz="3000" dirty="0"/>
              <a:t>Deals with real sin, things that are unacceptable</a:t>
            </a:r>
          </a:p>
          <a:p>
            <a:pPr marL="857250" lvl="1" indent="-457200">
              <a:lnSpc>
                <a:spcPct val="120000"/>
              </a:lnSpc>
            </a:pPr>
            <a:r>
              <a:rPr lang="en-US" sz="3000" dirty="0"/>
              <a:t>Let go of the desire to get revenge</a:t>
            </a:r>
          </a:p>
          <a:p>
            <a:pPr marL="857250" lvl="1" indent="-457200">
              <a:lnSpc>
                <a:spcPct val="120000"/>
              </a:lnSpc>
            </a:pPr>
            <a:r>
              <a:rPr lang="en-US" sz="3000" dirty="0"/>
              <a:t>At the “heart level” – not just surface</a:t>
            </a:r>
          </a:p>
          <a:p>
            <a:pPr marL="457200" indent="-457200">
              <a:lnSpc>
                <a:spcPct val="120000"/>
              </a:lnSpc>
            </a:pPr>
            <a:r>
              <a:rPr lang="en-US" sz="3400" b="1" dirty="0"/>
              <a:t>v.22</a:t>
            </a:r>
            <a:r>
              <a:rPr lang="en-US" sz="3400" dirty="0"/>
              <a:t>  Jesus does not place a limit on forgiveness (thankfully for sinners like us!)</a:t>
            </a:r>
          </a:p>
          <a:p>
            <a:pPr>
              <a:lnSpc>
                <a:spcPct val="120000"/>
              </a:lnSpc>
            </a:pPr>
            <a:endParaRPr lang="en-US" sz="3200" dirty="0"/>
          </a:p>
        </p:txBody>
      </p:sp>
    </p:spTree>
    <p:extLst>
      <p:ext uri="{BB962C8B-B14F-4D97-AF65-F5344CB8AC3E}">
        <p14:creationId xmlns:p14="http://schemas.microsoft.com/office/powerpoint/2010/main" val="42051592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left)">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left)">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wipe(left)">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wipe(left)">
                                      <p:cBhvr>
                                        <p:cTn id="52"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5381" y="102742"/>
            <a:ext cx="9429232" cy="945222"/>
          </a:xfrm>
        </p:spPr>
        <p:txBody>
          <a:bodyPr>
            <a:normAutofit/>
          </a:bodyPr>
          <a:lstStyle/>
          <a:p>
            <a:r>
              <a:rPr lang="en-US" sz="4000" b="1" u="sng" dirty="0"/>
              <a:t>A Story of Forgiveness – Matthew 18</a:t>
            </a:r>
          </a:p>
        </p:txBody>
      </p:sp>
      <p:sp>
        <p:nvSpPr>
          <p:cNvPr id="3" name="Content Placeholder 2"/>
          <p:cNvSpPr>
            <a:spLocks noGrp="1"/>
          </p:cNvSpPr>
          <p:nvPr>
            <p:ph idx="1"/>
          </p:nvPr>
        </p:nvSpPr>
        <p:spPr>
          <a:xfrm>
            <a:off x="1746607" y="1146411"/>
            <a:ext cx="9376318" cy="5513695"/>
          </a:xfrm>
        </p:spPr>
        <p:txBody>
          <a:bodyPr>
            <a:noAutofit/>
          </a:bodyPr>
          <a:lstStyle/>
          <a:p>
            <a:pPr marL="0" indent="0">
              <a:spcAft>
                <a:spcPts val="1200"/>
              </a:spcAft>
              <a:buNone/>
            </a:pPr>
            <a:r>
              <a:rPr lang="en-US" sz="3200" b="1" dirty="0"/>
              <a:t>v.23-25</a:t>
            </a:r>
            <a:r>
              <a:rPr lang="en-US" sz="3200" dirty="0"/>
              <a:t>  An unpayable debt (10,000 lifetimes)</a:t>
            </a:r>
          </a:p>
          <a:p>
            <a:pPr marL="0" indent="0">
              <a:spcAft>
                <a:spcPts val="1200"/>
              </a:spcAft>
              <a:buNone/>
            </a:pPr>
            <a:r>
              <a:rPr lang="en-US" sz="3200" b="1" dirty="0"/>
              <a:t>V.26</a:t>
            </a:r>
            <a:r>
              <a:rPr lang="en-US" sz="3200" dirty="0"/>
              <a:t>  Only one option: beg for mercy</a:t>
            </a:r>
          </a:p>
          <a:p>
            <a:pPr marL="0" indent="0">
              <a:spcAft>
                <a:spcPts val="1200"/>
              </a:spcAft>
              <a:buNone/>
            </a:pPr>
            <a:r>
              <a:rPr lang="en-US" sz="3200" b="1" dirty="0"/>
              <a:t>v.27</a:t>
            </a:r>
            <a:r>
              <a:rPr lang="en-US" sz="3200" dirty="0"/>
              <a:t>  A merciful king and amazing forgiveness</a:t>
            </a:r>
          </a:p>
          <a:p>
            <a:pPr marL="0" indent="0">
              <a:spcAft>
                <a:spcPts val="1200"/>
              </a:spcAft>
              <a:buNone/>
            </a:pPr>
            <a:r>
              <a:rPr lang="en-US" sz="3200" dirty="0"/>
              <a:t>There is no greater gift than God’s forgiveness toward us</a:t>
            </a:r>
          </a:p>
          <a:p>
            <a:pPr marL="0" indent="0">
              <a:spcAft>
                <a:spcPts val="1200"/>
              </a:spcAft>
              <a:buNone/>
            </a:pPr>
            <a:r>
              <a:rPr lang="en-US" sz="3200" dirty="0"/>
              <a:t>Forgiveness is free to us, but the King had to pay</a:t>
            </a:r>
          </a:p>
          <a:p>
            <a:pPr>
              <a:spcAft>
                <a:spcPts val="1200"/>
              </a:spcAft>
            </a:pPr>
            <a:endParaRPr lang="en-US" sz="3200" dirty="0"/>
          </a:p>
        </p:txBody>
      </p:sp>
    </p:spTree>
    <p:extLst>
      <p:ext uri="{BB962C8B-B14F-4D97-AF65-F5344CB8AC3E}">
        <p14:creationId xmlns:p14="http://schemas.microsoft.com/office/powerpoint/2010/main" val="5820559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843364" y="102742"/>
            <a:ext cx="9688989" cy="945222"/>
          </a:xfrm>
        </p:spPr>
        <p:txBody>
          <a:bodyPr>
            <a:normAutofit/>
          </a:bodyPr>
          <a:lstStyle/>
          <a:p>
            <a:r>
              <a:rPr lang="en-US" sz="4000" b="1" u="sng" dirty="0"/>
              <a:t>A Story of </a:t>
            </a:r>
            <a:r>
              <a:rPr lang="en-US" sz="4000" b="1" u="sng" dirty="0" err="1"/>
              <a:t>Unforgiveness</a:t>
            </a:r>
            <a:r>
              <a:rPr lang="en-US" sz="4000" b="1" u="sng" dirty="0"/>
              <a:t> – Matthew 18</a:t>
            </a:r>
          </a:p>
        </p:txBody>
      </p:sp>
      <p:sp>
        <p:nvSpPr>
          <p:cNvPr id="3" name="Content Placeholder 2"/>
          <p:cNvSpPr>
            <a:spLocks noGrp="1"/>
          </p:cNvSpPr>
          <p:nvPr>
            <p:ph idx="1"/>
          </p:nvPr>
        </p:nvSpPr>
        <p:spPr>
          <a:xfrm>
            <a:off x="1746607" y="1047965"/>
            <a:ext cx="9657709" cy="5435028"/>
          </a:xfrm>
        </p:spPr>
        <p:txBody>
          <a:bodyPr vert="horz" lIns="91440" tIns="45720" rIns="91440" bIns="45720" rtlCol="0">
            <a:noAutofit/>
          </a:bodyPr>
          <a:lstStyle/>
          <a:p>
            <a:pPr marL="0" indent="0">
              <a:spcAft>
                <a:spcPts val="1200"/>
              </a:spcAft>
              <a:buNone/>
            </a:pPr>
            <a:r>
              <a:rPr lang="en-US" sz="3200" b="1" dirty="0"/>
              <a:t>v.28</a:t>
            </a:r>
            <a:r>
              <a:rPr lang="en-US" sz="3200" dirty="0"/>
              <a:t>  A payable debt</a:t>
            </a:r>
          </a:p>
          <a:p>
            <a:pPr marL="0" indent="0">
              <a:spcAft>
                <a:spcPts val="1200"/>
              </a:spcAft>
              <a:buNone/>
            </a:pPr>
            <a:r>
              <a:rPr lang="en-US" sz="3200" b="1" dirty="0"/>
              <a:t>v.29</a:t>
            </a:r>
            <a:r>
              <a:rPr lang="en-US" sz="3200" dirty="0"/>
              <a:t>  The same request – please have mercy</a:t>
            </a:r>
          </a:p>
          <a:p>
            <a:pPr marL="0" indent="0">
              <a:spcAft>
                <a:spcPts val="1200"/>
              </a:spcAft>
              <a:buNone/>
            </a:pPr>
            <a:r>
              <a:rPr lang="en-US" sz="3200" b="1" dirty="0"/>
              <a:t>v.30</a:t>
            </a:r>
            <a:r>
              <a:rPr lang="en-US" sz="3200" dirty="0"/>
              <a:t>  An unmerciful response from a forgiven servant</a:t>
            </a:r>
          </a:p>
          <a:p>
            <a:pPr marL="0" indent="0">
              <a:spcAft>
                <a:spcPts val="1200"/>
              </a:spcAft>
              <a:buNone/>
            </a:pPr>
            <a:r>
              <a:rPr lang="en-US" sz="3200" dirty="0"/>
              <a:t>He had a </a:t>
            </a:r>
            <a:r>
              <a:rPr lang="en-US" sz="3200" u="sng" dirty="0"/>
              <a:t>legal right</a:t>
            </a:r>
            <a:r>
              <a:rPr lang="en-US" sz="3200" dirty="0"/>
              <a:t> to demand payment, but</a:t>
            </a:r>
          </a:p>
          <a:p>
            <a:pPr marL="0" indent="0">
              <a:spcAft>
                <a:spcPts val="1200"/>
              </a:spcAft>
              <a:buNone/>
            </a:pPr>
            <a:r>
              <a:rPr lang="en-US" sz="3200" dirty="0"/>
              <a:t>He had a </a:t>
            </a:r>
            <a:r>
              <a:rPr lang="en-US" sz="3200" u="sng" dirty="0"/>
              <a:t>moral right</a:t>
            </a:r>
            <a:r>
              <a:rPr lang="en-US" sz="3200" dirty="0"/>
              <a:t> to show forgiveness</a:t>
            </a:r>
          </a:p>
          <a:p>
            <a:pPr marL="0" indent="0">
              <a:spcAft>
                <a:spcPts val="1200"/>
              </a:spcAft>
              <a:buNone/>
            </a:pPr>
            <a:r>
              <a:rPr lang="en-US" sz="3200" b="1" dirty="0"/>
              <a:t>v.31</a:t>
            </a:r>
            <a:r>
              <a:rPr lang="en-US" sz="3200" dirty="0"/>
              <a:t>  Other people are watching us</a:t>
            </a:r>
          </a:p>
          <a:p>
            <a:pPr marL="0" indent="0">
              <a:spcAft>
                <a:spcPts val="1200"/>
              </a:spcAft>
              <a:buNone/>
            </a:pPr>
            <a:endParaRPr lang="en-US" sz="3200" b="1" dirty="0"/>
          </a:p>
        </p:txBody>
      </p:sp>
    </p:spTree>
    <p:extLst>
      <p:ext uri="{BB962C8B-B14F-4D97-AF65-F5344CB8AC3E}">
        <p14:creationId xmlns:p14="http://schemas.microsoft.com/office/powerpoint/2010/main" val="30776896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left)">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left)">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46608" y="102742"/>
            <a:ext cx="9976819" cy="945222"/>
          </a:xfrm>
        </p:spPr>
        <p:txBody>
          <a:bodyPr>
            <a:normAutofit fontScale="90000"/>
          </a:bodyPr>
          <a:lstStyle/>
          <a:p>
            <a:r>
              <a:rPr lang="en-US" sz="4000" b="1" u="sng" dirty="0"/>
              <a:t>The Lesson about Forgiveness – Matthew 18</a:t>
            </a:r>
          </a:p>
        </p:txBody>
      </p:sp>
      <p:sp>
        <p:nvSpPr>
          <p:cNvPr id="3" name="Content Placeholder 2"/>
          <p:cNvSpPr>
            <a:spLocks noGrp="1"/>
          </p:cNvSpPr>
          <p:nvPr>
            <p:ph idx="1"/>
          </p:nvPr>
        </p:nvSpPr>
        <p:spPr>
          <a:xfrm>
            <a:off x="1746608" y="1047965"/>
            <a:ext cx="9308080" cy="5435028"/>
          </a:xfrm>
        </p:spPr>
        <p:txBody>
          <a:bodyPr>
            <a:normAutofit lnSpcReduction="10000"/>
          </a:bodyPr>
          <a:lstStyle/>
          <a:p>
            <a:pPr marL="0" indent="0">
              <a:lnSpc>
                <a:spcPct val="120000"/>
              </a:lnSpc>
              <a:spcAft>
                <a:spcPts val="1200"/>
              </a:spcAft>
              <a:buNone/>
            </a:pPr>
            <a:r>
              <a:rPr lang="en-US" sz="3200" b="1" dirty="0"/>
              <a:t>v.32-34</a:t>
            </a:r>
            <a:r>
              <a:rPr lang="en-US" sz="3200" dirty="0"/>
              <a:t>  There is no excuse if we fail to forgive when we have been forgiven so much</a:t>
            </a:r>
          </a:p>
          <a:p>
            <a:pPr marL="0" indent="0">
              <a:lnSpc>
                <a:spcPct val="120000"/>
              </a:lnSpc>
              <a:spcAft>
                <a:spcPts val="1200"/>
              </a:spcAft>
              <a:buNone/>
            </a:pPr>
            <a:r>
              <a:rPr lang="en-US" sz="3200" dirty="0"/>
              <a:t>How did the King feel about the behavior of this servant?</a:t>
            </a:r>
          </a:p>
          <a:p>
            <a:pPr marL="0" indent="0">
              <a:lnSpc>
                <a:spcPct val="120000"/>
              </a:lnSpc>
              <a:spcAft>
                <a:spcPts val="1200"/>
              </a:spcAft>
              <a:buNone/>
            </a:pPr>
            <a:r>
              <a:rPr lang="en-US" sz="3200" b="1" dirty="0"/>
              <a:t>v.35</a:t>
            </a:r>
            <a:r>
              <a:rPr lang="en-US" sz="3200" dirty="0"/>
              <a:t>  How does God feel about us when we refuse to forgive someone?</a:t>
            </a:r>
          </a:p>
          <a:p>
            <a:pPr marL="0" indent="0">
              <a:lnSpc>
                <a:spcPct val="120000"/>
              </a:lnSpc>
              <a:spcAft>
                <a:spcPts val="1200"/>
              </a:spcAft>
              <a:buNone/>
            </a:pPr>
            <a:r>
              <a:rPr lang="en-US" sz="3200" u="sng" dirty="0"/>
              <a:t>Forgiveness</a:t>
            </a:r>
            <a:r>
              <a:rPr lang="en-US" sz="3200" dirty="0"/>
              <a:t> will cost you something, but </a:t>
            </a:r>
            <a:r>
              <a:rPr lang="en-US" sz="3200" u="sng" dirty="0"/>
              <a:t>failure to forgive</a:t>
            </a:r>
            <a:r>
              <a:rPr lang="en-US" sz="3200" dirty="0"/>
              <a:t> will cost you more</a:t>
            </a:r>
          </a:p>
          <a:p>
            <a:pPr>
              <a:lnSpc>
                <a:spcPct val="120000"/>
              </a:lnSpc>
              <a:spcAft>
                <a:spcPts val="1200"/>
              </a:spcAft>
            </a:pPr>
            <a:endParaRPr lang="en-US" sz="3200" dirty="0"/>
          </a:p>
        </p:txBody>
      </p:sp>
    </p:spTree>
    <p:extLst>
      <p:ext uri="{BB962C8B-B14F-4D97-AF65-F5344CB8AC3E}">
        <p14:creationId xmlns:p14="http://schemas.microsoft.com/office/powerpoint/2010/main" val="7241295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lef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left)">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1364</TotalTime>
  <Words>3844</Words>
  <Application>Microsoft Office PowerPoint</Application>
  <PresentationFormat>Widescreen</PresentationFormat>
  <Paragraphs>196</Paragraphs>
  <Slides>20</Slides>
  <Notes>11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20</vt:i4>
      </vt:variant>
    </vt:vector>
  </HeadingPairs>
  <TitlesOfParts>
    <vt:vector size="27" baseType="lpstr">
      <vt:lpstr>Arial</vt:lpstr>
      <vt:lpstr>Arial Narrow</vt:lpstr>
      <vt:lpstr>Bookman Old Style</vt:lpstr>
      <vt:lpstr>Calibri</vt:lpstr>
      <vt:lpstr>Century Gothic</vt:lpstr>
      <vt:lpstr>Wingdings 3</vt:lpstr>
      <vt:lpstr>Wisp</vt:lpstr>
      <vt:lpstr>Session 4 : The Power of Forgiveness</vt:lpstr>
      <vt:lpstr>From Last Class, Remember these Principles for Conflict Resolution:</vt:lpstr>
      <vt:lpstr>Are you a Rhino or a Hedgehog?</vt:lpstr>
      <vt:lpstr>A Prison of Anger</vt:lpstr>
      <vt:lpstr>Forgiveness in Marriage</vt:lpstr>
      <vt:lpstr>A Question about Forgiveness – Matthew 18</vt:lpstr>
      <vt:lpstr>A Story of Forgiveness – Matthew 18</vt:lpstr>
      <vt:lpstr>A Story of Unforgiveness – Matthew 18</vt:lpstr>
      <vt:lpstr>The Lesson about Forgiveness – Matthew 18</vt:lpstr>
      <vt:lpstr>没解决的愤怒的影响 Some Effects of Unresolved Anger</vt:lpstr>
      <vt:lpstr>1) Identify the Hurt A Process for Healing Hurt</vt:lpstr>
      <vt:lpstr>2) Truly Apologize A Process for Healing Hurt</vt:lpstr>
      <vt:lpstr>3) Forgive A Process for Healing Hurt</vt:lpstr>
      <vt:lpstr>Exercise 3. Identifying Unresolved Hurt</vt:lpstr>
      <vt:lpstr>Exercise 3. Identifying Unresolved Hurt</vt:lpstr>
      <vt:lpstr>Exercise 3. Identifying Unresolved Hurt</vt:lpstr>
      <vt:lpstr>Exercise 3. Identifying Unresolved Hurt</vt:lpstr>
      <vt:lpstr>Exercise 3. Identifying Unresolved Hurt</vt:lpstr>
      <vt:lpstr>一些重要的真理 (Some important truths)</vt:lpstr>
      <vt:lpstr>Homework (very important!)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Session 1 : Building Strong Foundations</dc:title>
  <dc:creator>Mark Robnett</dc:creator>
  <cp:lastModifiedBy>Mark Robnett</cp:lastModifiedBy>
  <cp:revision>77</cp:revision>
  <dcterms:created xsi:type="dcterms:W3CDTF">2021-04-23T18:43:31Z</dcterms:created>
  <dcterms:modified xsi:type="dcterms:W3CDTF">2025-08-25T22:15:30Z</dcterms:modified>
</cp:coreProperties>
</file>