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4"/>
  </p:notesMasterIdLst>
  <p:sldIdLst>
    <p:sldId id="256" r:id="rId2"/>
    <p:sldId id="296" r:id="rId3"/>
    <p:sldId id="270" r:id="rId4"/>
    <p:sldId id="275" r:id="rId5"/>
    <p:sldId id="297" r:id="rId6"/>
    <p:sldId id="298" r:id="rId7"/>
    <p:sldId id="308" r:id="rId8"/>
    <p:sldId id="272" r:id="rId9"/>
    <p:sldId id="273" r:id="rId10"/>
    <p:sldId id="274" r:id="rId11"/>
    <p:sldId id="276" r:id="rId12"/>
    <p:sldId id="277" r:id="rId13"/>
    <p:sldId id="278" r:id="rId14"/>
    <p:sldId id="279" r:id="rId15"/>
    <p:sldId id="280" r:id="rId16"/>
    <p:sldId id="300" r:id="rId17"/>
    <p:sldId id="293" r:id="rId18"/>
    <p:sldId id="299" r:id="rId19"/>
    <p:sldId id="301" r:id="rId20"/>
    <p:sldId id="295" r:id="rId21"/>
    <p:sldId id="307" r:id="rId22"/>
    <p:sldId id="268" r:id="rId23"/>
    <p:sldId id="302" r:id="rId24"/>
    <p:sldId id="284" r:id="rId25"/>
    <p:sldId id="303" r:id="rId26"/>
    <p:sldId id="285" r:id="rId27"/>
    <p:sldId id="286" r:id="rId28"/>
    <p:sldId id="287" r:id="rId29"/>
    <p:sldId id="288" r:id="rId30"/>
    <p:sldId id="289" r:id="rId31"/>
    <p:sldId id="290" r:id="rId32"/>
    <p:sldId id="291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53" autoAdjust="0"/>
    <p:restoredTop sz="77558" autoAdjust="0"/>
  </p:normalViewPr>
  <p:slideViewPr>
    <p:cSldViewPr snapToGrid="0">
      <p:cViewPr varScale="1">
        <p:scale>
          <a:sx n="90" d="100"/>
          <a:sy n="90" d="100"/>
        </p:scale>
        <p:origin x="978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70" d="100"/>
        <a:sy n="170" d="100"/>
      </p:scale>
      <p:origin x="0" y="-100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782836-146D-47FA-A580-D25EBF870E4E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952E43-2235-4977-9058-9C29D206F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760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tw://[self]?tid=15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tw://[self]?tid=1000000#ADJ-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need God’s help to really resolve conflicts</a:t>
            </a:r>
            <a:r>
              <a:rPr lang="en-US" baseline="0" dirty="0"/>
              <a:t> and forgive one </a:t>
            </a:r>
            <a:r>
              <a:rPr lang="en-US" baseline="0" err="1"/>
              <a:t>another</a:t>
            </a:r>
            <a:r>
              <a:rPr lang="en-US" baseline="0"/>
              <a:t>.</a:t>
            </a:r>
          </a:p>
          <a:p>
            <a:endParaRPr lang="en-US" baseline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52E43-2235-4977-9058-9C29D206FC8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497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By the way, be </a:t>
            </a:r>
            <a:r>
              <a:rPr lang="en-US"/>
              <a:t>careful about revealing </a:t>
            </a:r>
            <a:r>
              <a:rPr lang="en-US" dirty="0"/>
              <a:t>the faults of your spouse in front of others – save that for private time together.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52E43-2235-4977-9058-9C29D206FC8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541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“Suitable” (H5048) </a:t>
            </a:r>
            <a:r>
              <a:rPr lang="he-I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נֶגֶד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neged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3" action="ppaction://hlinkfile"/>
              </a:rPr>
              <a:t>neh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action="ppaction://hlinkfile"/>
              </a:rPr>
              <a:t>'-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3" action="ppaction://hlinkfile"/>
              </a:rPr>
              <a:t>ghed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action="ppaction://hlinkfile"/>
              </a:rPr>
              <a:t>)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action="ppaction://hlinkfile"/>
              </a:rPr>
              <a:t>adj.</a:t>
            </a:r>
          </a:p>
          <a:p>
            <a:r>
              <a:rPr lang="fr-F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a front, i.e. part opposite.</a:t>
            </a: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(specifically)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counterpart, or mate.</a:t>
            </a: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(usually adverbial, especially with preposition)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over against or before.</a:t>
            </a:r>
          </a:p>
          <a:p>
            <a:endParaRPr lang="en-US" sz="1200" b="1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 of the reasons that people seek same-sex relationships is because they want someone just like themselves (self-centered idolatry)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52E43-2235-4977-9058-9C29D206FC8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493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52E43-2235-4977-9058-9C29D206FC8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662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too late and </a:t>
            </a:r>
            <a:r>
              <a:rPr lang="en-US" b="1" dirty="0"/>
              <a:t>never in public</a:t>
            </a:r>
          </a:p>
          <a:p>
            <a:endParaRPr lang="en-US" dirty="0"/>
          </a:p>
          <a:p>
            <a:r>
              <a:rPr lang="en-US" dirty="0"/>
              <a:t>Don’t</a:t>
            </a:r>
            <a:r>
              <a:rPr lang="en-US" baseline="0" dirty="0"/>
              <a:t> assume that your spouse sees the issue just like you – clarify and listen to replay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52E43-2235-4977-9058-9C29D206FC8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1882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</a:t>
            </a:r>
            <a:r>
              <a:rPr lang="en-US" baseline="0" dirty="0"/>
              <a:t> question is not, “Do we feel like forgiving?”  The question is, “Will we forgive?”</a:t>
            </a:r>
          </a:p>
          <a:p>
            <a:endParaRPr lang="en-US" baseline="0" dirty="0"/>
          </a:p>
          <a:p>
            <a:r>
              <a:rPr lang="en-US" baseline="0" dirty="0"/>
              <a:t>Forgiveness is:</a:t>
            </a:r>
          </a:p>
          <a:p>
            <a:r>
              <a:rPr lang="en-US" baseline="0" dirty="0"/>
              <a:t>Facing the wrong done to us and recognizing the emotions inside.</a:t>
            </a:r>
          </a:p>
          <a:p>
            <a:r>
              <a:rPr lang="en-US" baseline="0" dirty="0"/>
              <a:t>Choosing not to hold it against our partner.</a:t>
            </a:r>
          </a:p>
          <a:p>
            <a:r>
              <a:rPr lang="en-US" baseline="0" dirty="0"/>
              <a:t>If we don’t forgive, we’ll be the one imprisoned by the bitterness, resentment, and anger.</a:t>
            </a:r>
          </a:p>
          <a:p>
            <a:r>
              <a:rPr lang="en-US" baseline="0" dirty="0"/>
              <a:t>Forgiveness is a process – we often need to continue choosing to forgive for the same hurt.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6FC07-7D59-4179-B3E3-7FC4ED6CF49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8611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52E43-2235-4977-9058-9C29D206FC8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0159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Five reactions to Conflict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lang="en-US" baseline="0" dirty="0"/>
              <a:t>I win, you lose – this is the person who thinks they are always right.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lang="en-US" baseline="0" dirty="0"/>
              <a:t>Yielding – this person has a definite opinion, but does not voice it as strongly as it is felt.  A yielder would rather let someone else have their way than endure an argument.</a:t>
            </a:r>
          </a:p>
          <a:p>
            <a:pPr marL="228600" indent="-228600">
              <a:buAutoNum type="alphaUcPeriod"/>
            </a:pPr>
            <a:r>
              <a:rPr lang="en-US" baseline="0" dirty="0"/>
              <a:t>Withdrawal – this person hates being in arguments.</a:t>
            </a:r>
          </a:p>
          <a:p>
            <a:pPr marL="228600" indent="-228600">
              <a:buAutoNum type="alphaUcPeriod"/>
            </a:pPr>
            <a:r>
              <a:rPr lang="en-US" baseline="0" dirty="0"/>
              <a:t>Compromise – this person sees that they cannot expect to get everything the way that they want it, so they are willing to settle for something less.</a:t>
            </a:r>
          </a:p>
          <a:p>
            <a:pPr marL="228600" indent="-228600">
              <a:buAutoNum type="alphaUcPeriod"/>
            </a:pPr>
            <a:r>
              <a:rPr lang="en-US" baseline="0" dirty="0"/>
              <a:t>Mutual Agreement – the best result!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6FC07-7D59-4179-B3E3-7FC4ED6CF494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476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600" baseline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ilce.llc/MarriageClasses/Session3-Conflict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493706"/>
            <a:ext cx="8915399" cy="2262781"/>
          </a:xfrm>
        </p:spPr>
        <p:txBody>
          <a:bodyPr>
            <a:normAutofit/>
          </a:bodyPr>
          <a:lstStyle/>
          <a:p>
            <a:r>
              <a:rPr lang="en-US" dirty="0"/>
              <a:t>Session 3 : Conflict Resolution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3664676"/>
            <a:ext cx="8915399" cy="1126283"/>
          </a:xfrm>
        </p:spPr>
        <p:txBody>
          <a:bodyPr>
            <a:normAutofit fontScale="70000" lnSpcReduction="20000"/>
          </a:bodyPr>
          <a:lstStyle/>
          <a:p>
            <a:r>
              <a:rPr lang="en-US" sz="2800" dirty="0"/>
              <a:t>The Marriage Course</a:t>
            </a:r>
          </a:p>
          <a:p>
            <a:endParaRPr lang="en-US" sz="2800" dirty="0"/>
          </a:p>
          <a:p>
            <a:r>
              <a:rPr lang="en-US" sz="2800" dirty="0">
                <a:hlinkClick r:id="rId2"/>
              </a:rPr>
              <a:t>https</a:t>
            </a:r>
            <a:r>
              <a:rPr lang="en-US" sz="2800">
                <a:hlinkClick r:id="rId2"/>
              </a:rPr>
              <a:t>://ilce.llc/MarriageClasses/Session3-Conflict</a:t>
            </a:r>
            <a:r>
              <a:rPr lang="en-US" sz="2800" dirty="0">
                <a:hlinkClick r:id="rId2"/>
              </a:rPr>
              <a:t>/</a:t>
            </a:r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72856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14866"/>
            <a:ext cx="4953000" cy="674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133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742" y="43216"/>
            <a:ext cx="4468324" cy="6162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47020" y="76200"/>
            <a:ext cx="3991780" cy="3938980"/>
          </a:xfrm>
        </p:spPr>
        <p:txBody>
          <a:bodyPr>
            <a:normAutofit/>
          </a:bodyPr>
          <a:lstStyle/>
          <a:p>
            <a:r>
              <a:rPr lang="en-US" sz="3200" b="1" dirty="0"/>
              <a:t>Personal Activity:</a:t>
            </a:r>
            <a:br>
              <a:rPr lang="en-US" sz="3200" b="1" dirty="0"/>
            </a:br>
            <a:r>
              <a:rPr lang="en-US" sz="3200" b="1" dirty="0"/>
              <a:t>Different Ways to Handle Anger</a:t>
            </a:r>
            <a:br>
              <a:rPr lang="en-US" sz="3200" b="1" dirty="0"/>
            </a:br>
            <a:r>
              <a:rPr lang="zh-CN" altLang="en-US" sz="3200" b="1" dirty="0"/>
              <a:t>个人活动：愤怒的不同应对方式</a:t>
            </a:r>
            <a:br>
              <a:rPr lang="en-US" sz="3200" dirty="0"/>
            </a:br>
            <a:r>
              <a:rPr lang="en-US" sz="3200" dirty="0"/>
              <a:t>(</a:t>
            </a:r>
            <a:r>
              <a:rPr lang="en-US" sz="2800" dirty="0"/>
              <a:t>Everyone is different)</a:t>
            </a:r>
            <a:br>
              <a:rPr lang="en-US" sz="2800" dirty="0"/>
            </a:br>
            <a:r>
              <a:rPr lang="zh-CN" altLang="en-US" sz="2800" dirty="0"/>
              <a:t>每个人都有区别</a:t>
            </a:r>
            <a:endParaRPr lang="en-US" sz="2800" dirty="0"/>
          </a:p>
        </p:txBody>
      </p:sp>
      <p:grpSp>
        <p:nvGrpSpPr>
          <p:cNvPr id="10" name="Group 9"/>
          <p:cNvGrpSpPr/>
          <p:nvPr/>
        </p:nvGrpSpPr>
        <p:grpSpPr>
          <a:xfrm>
            <a:off x="1651474" y="1039505"/>
            <a:ext cx="8719686" cy="5530220"/>
            <a:chOff x="127474" y="1039504"/>
            <a:chExt cx="8719686" cy="5530220"/>
          </a:xfrm>
        </p:grpSpPr>
        <p:sp>
          <p:nvSpPr>
            <p:cNvPr id="7" name="TextBox 6"/>
            <p:cNvSpPr txBox="1"/>
            <p:nvPr/>
          </p:nvSpPr>
          <p:spPr>
            <a:xfrm>
              <a:off x="127474" y="4015179"/>
              <a:ext cx="4038600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In each box, put a number to describe you:</a:t>
              </a:r>
              <a:r>
                <a:rPr lang="zh-CN" altLang="en-US" sz="1600" dirty="0"/>
                <a:t>每个框里填上数字</a:t>
              </a:r>
              <a:endParaRPr lang="en-US" sz="1600" dirty="0"/>
            </a:p>
            <a:p>
              <a:r>
                <a:rPr lang="en-US" sz="2400" b="1" dirty="0">
                  <a:latin typeface="Arial Narrow" panose="020B0606020202030204" pitchFamily="34" charset="0"/>
                </a:rPr>
                <a:t>0 = never</a:t>
              </a:r>
              <a:r>
                <a:rPr lang="zh-CN" altLang="en-US" sz="2400" b="1" dirty="0">
                  <a:latin typeface="Arial Narrow" panose="020B0606020202030204" pitchFamily="34" charset="0"/>
                </a:rPr>
                <a:t>从未</a:t>
              </a:r>
              <a:r>
                <a:rPr lang="en-US" sz="2400" b="1" dirty="0">
                  <a:latin typeface="Arial Narrow" panose="020B0606020202030204" pitchFamily="34" charset="0"/>
                </a:rPr>
                <a:t>  1 = rarely</a:t>
              </a:r>
              <a:r>
                <a:rPr lang="zh-CN" altLang="en-US" sz="2400" b="1" dirty="0">
                  <a:latin typeface="Arial Narrow" panose="020B0606020202030204" pitchFamily="34" charset="0"/>
                </a:rPr>
                <a:t>偶尔</a:t>
              </a:r>
              <a:endParaRPr lang="en-US" sz="2400" b="1" dirty="0">
                <a:latin typeface="Arial Narrow" panose="020B0606020202030204" pitchFamily="34" charset="0"/>
              </a:endParaRPr>
            </a:p>
            <a:p>
              <a:r>
                <a:rPr lang="en-US" sz="2400" b="1" dirty="0">
                  <a:latin typeface="Arial Narrow" panose="020B0606020202030204" pitchFamily="34" charset="0"/>
                </a:rPr>
                <a:t> 2 = sometimes</a:t>
              </a:r>
              <a:r>
                <a:rPr lang="zh-CN" altLang="en-US" sz="2400" b="1" dirty="0">
                  <a:latin typeface="Arial Narrow" panose="020B0606020202030204" pitchFamily="34" charset="0"/>
                </a:rPr>
                <a:t>有时</a:t>
              </a:r>
              <a:endParaRPr lang="en-US" altLang="zh-CN" sz="2400" b="1" dirty="0">
                <a:latin typeface="Arial Narrow" panose="020B0606020202030204" pitchFamily="34" charset="0"/>
              </a:endParaRPr>
            </a:p>
            <a:p>
              <a:r>
                <a:rPr lang="en-US" sz="2400" b="1" dirty="0">
                  <a:latin typeface="Arial Narrow" panose="020B0606020202030204" pitchFamily="34" charset="0"/>
                </a:rPr>
                <a:t> 3 = often</a:t>
              </a:r>
              <a:r>
                <a:rPr lang="zh-CN" altLang="en-US" sz="2400" b="1" dirty="0">
                  <a:latin typeface="Arial Narrow" panose="020B0606020202030204" pitchFamily="34" charset="0"/>
                </a:rPr>
                <a:t>经常</a:t>
              </a:r>
              <a:r>
                <a:rPr lang="en-US" sz="2400" b="1" dirty="0">
                  <a:latin typeface="Arial Narrow" panose="020B0606020202030204" pitchFamily="34" charset="0"/>
                </a:rPr>
                <a:t>  </a:t>
              </a:r>
            </a:p>
            <a:p>
              <a:r>
                <a:rPr lang="en-US" sz="2400" b="1" dirty="0">
                  <a:latin typeface="Arial Narrow" panose="020B0606020202030204" pitchFamily="34" charset="0"/>
                </a:rPr>
                <a:t>4 =almost always </a:t>
              </a:r>
              <a:r>
                <a:rPr lang="zh-CN" altLang="en-US" sz="2400" b="1" dirty="0">
                  <a:latin typeface="Arial Narrow" panose="020B0606020202030204" pitchFamily="34" charset="0"/>
                </a:rPr>
                <a:t>总是</a:t>
              </a:r>
              <a:endParaRPr lang="en-US" sz="2400" b="1" dirty="0">
                <a:latin typeface="Arial Narrow" panose="020B0606020202030204" pitchFamily="34" charset="0"/>
              </a:endParaRPr>
            </a:p>
          </p:txBody>
        </p:sp>
        <p:cxnSp>
          <p:nvCxnSpPr>
            <p:cNvPr id="9" name="Straight Arrow Connector 8"/>
            <p:cNvCxnSpPr>
              <a:stCxn id="7" idx="3"/>
              <a:endCxn id="12" idx="1"/>
            </p:cNvCxnSpPr>
            <p:nvPr/>
          </p:nvCxnSpPr>
          <p:spPr>
            <a:xfrm flipV="1">
              <a:off x="4166074" y="1470365"/>
              <a:ext cx="3929514" cy="3822087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8618560" y="1039504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095588" y="1301088"/>
              <a:ext cx="228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1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610600" y="1551296"/>
              <a:ext cx="228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2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998916" y="1815152"/>
              <a:ext cx="228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3</a:t>
              </a:r>
            </a:p>
          </p:txBody>
        </p:sp>
        <p:cxnSp>
          <p:nvCxnSpPr>
            <p:cNvPr id="21" name="Straight Arrow Connector 20"/>
            <p:cNvCxnSpPr>
              <a:stCxn id="7" idx="3"/>
              <a:endCxn id="18" idx="1"/>
            </p:cNvCxnSpPr>
            <p:nvPr/>
          </p:nvCxnSpPr>
          <p:spPr>
            <a:xfrm flipV="1">
              <a:off x="4166074" y="1720573"/>
              <a:ext cx="4444526" cy="3571879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7249275" y="2971800"/>
            <a:ext cx="2930255" cy="2438400"/>
            <a:chOff x="5715000" y="2971800"/>
            <a:chExt cx="2955324" cy="2895600"/>
          </a:xfrm>
        </p:grpSpPr>
        <p:cxnSp>
          <p:nvCxnSpPr>
            <p:cNvPr id="17" name="Straight Arrow Connector 16"/>
            <p:cNvCxnSpPr/>
            <p:nvPr/>
          </p:nvCxnSpPr>
          <p:spPr>
            <a:xfrm>
              <a:off x="6781800" y="3939148"/>
              <a:ext cx="1231900" cy="192825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6934200" y="3810000"/>
              <a:ext cx="1736124" cy="20574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5715000" y="2971800"/>
              <a:ext cx="1439239" cy="24121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Add up the numbers in column “A” and “B”:</a:t>
              </a:r>
              <a:r>
                <a:rPr lang="zh-CN" altLang="en-US" dirty="0"/>
                <a:t>把两列数字相加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1805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67962"/>
            <a:ext cx="4800600" cy="661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1728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1" y="128918"/>
            <a:ext cx="5029199" cy="660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866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868362"/>
          </a:xfrm>
        </p:spPr>
        <p:txBody>
          <a:bodyPr/>
          <a:lstStyle/>
          <a:p>
            <a:r>
              <a:rPr lang="en-US" u="sng" dirty="0"/>
              <a:t>Rhinoceros (Rhino)</a:t>
            </a:r>
            <a:r>
              <a:rPr lang="zh-CN" altLang="en-US" u="sng" dirty="0"/>
              <a:t>犀牛</a:t>
            </a:r>
            <a:r>
              <a:rPr lang="en-US" u="sng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826265"/>
            <a:ext cx="8229600" cy="850135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US" sz="4500" dirty="0"/>
              <a:t>When angry, will attack </a:t>
            </a:r>
          </a:p>
          <a:p>
            <a:pPr marL="0" indent="0" algn="ctr">
              <a:buNone/>
            </a:pPr>
            <a:r>
              <a:rPr lang="zh-CN" altLang="en-US" sz="4000" b="1" dirty="0"/>
              <a:t>生气时，会攻击</a:t>
            </a:r>
            <a:endParaRPr lang="en-US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29" b="6583"/>
          <a:stretch/>
        </p:blipFill>
        <p:spPr>
          <a:xfrm>
            <a:off x="2133601" y="1663700"/>
            <a:ext cx="8091325" cy="481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942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868362"/>
          </a:xfrm>
        </p:spPr>
        <p:txBody>
          <a:bodyPr/>
          <a:lstStyle/>
          <a:p>
            <a:r>
              <a:rPr lang="en-US" u="sng" dirty="0"/>
              <a:t>Hedgehog</a:t>
            </a:r>
            <a:r>
              <a:rPr lang="zh-CN" altLang="en-US" u="sng" dirty="0"/>
              <a:t>刺猬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782198"/>
            <a:ext cx="8229600" cy="894202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z="3200" dirty="0"/>
              <a:t>When afraid or upset, curls up into self-protective ball</a:t>
            </a:r>
            <a:endParaRPr lang="en-US" dirty="0"/>
          </a:p>
          <a:p>
            <a:pPr marL="0" indent="0" algn="ctr">
              <a:buNone/>
            </a:pPr>
            <a:r>
              <a:rPr lang="zh-CN" altLang="en-US" sz="4000" b="1" dirty="0"/>
              <a:t>害怕时，蜷缩成自我保护的球状</a:t>
            </a:r>
            <a:r>
              <a:rPr lang="zh-CN" altLang="en-US" dirty="0"/>
              <a:t>。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193" y="1673648"/>
            <a:ext cx="4622800" cy="3467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700" y="1676400"/>
            <a:ext cx="5138059" cy="304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83884" y="5166911"/>
            <a:ext cx="90007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2000" dirty="0">
                <a:latin typeface="Californian FB" panose="0207040306080B030204" pitchFamily="18" charset="0"/>
              </a:rPr>
              <a:t>Are you a Rhino or a Hedgehog?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2000" dirty="0">
                <a:latin typeface="Californian FB" panose="0207040306080B030204" pitchFamily="18" charset="0"/>
              </a:rPr>
              <a:t>What about your spouse?  Is He/she different than you?</a:t>
            </a:r>
            <a:r>
              <a:rPr lang="zh-CN" altLang="en-US" sz="2000" dirty="0">
                <a:latin typeface="Californian FB" panose="0207040306080B030204" pitchFamily="18" charset="0"/>
              </a:rPr>
              <a:t> </a:t>
            </a:r>
            <a:endParaRPr lang="en-US" sz="2000" dirty="0">
              <a:latin typeface="Californian FB" panose="0207040306080B030204" pitchFamily="18" charset="0"/>
            </a:endParaRP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2000" dirty="0">
                <a:latin typeface="Californian FB" panose="0207040306080B030204" pitchFamily="18" charset="0"/>
              </a:rPr>
              <a:t>How does this difference (or similarity) affect your ability to resolve conflicts?</a:t>
            </a:r>
            <a:r>
              <a:rPr lang="en-US" altLang="zh-CN" sz="2000" dirty="0">
                <a:latin typeface="Californian FB" panose="0207040306080B030204" pitchFamily="18" charset="0"/>
              </a:rPr>
              <a:t> </a:t>
            </a:r>
            <a:endParaRPr lang="en-US" sz="2000" dirty="0"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0615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5300" y="260553"/>
            <a:ext cx="8911687" cy="962319"/>
          </a:xfrm>
        </p:spPr>
        <p:txBody>
          <a:bodyPr/>
          <a:lstStyle/>
          <a:p>
            <a:r>
              <a:rPr lang="en-US" b="1" dirty="0"/>
              <a:t>3. </a:t>
            </a:r>
            <a:r>
              <a:rPr lang="en-US" b="1" u="sng" dirty="0"/>
              <a:t>Improve your communications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8795" y="1388125"/>
            <a:ext cx="5012676" cy="4979624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2400"/>
              </a:spcAft>
            </a:pPr>
            <a:r>
              <a:rPr lang="en-US" dirty="0"/>
              <a:t>We </a:t>
            </a:r>
            <a:r>
              <a:rPr lang="en-US" u="sng" dirty="0"/>
              <a:t>must tell each</a:t>
            </a:r>
            <a:r>
              <a:rPr lang="en-US" dirty="0"/>
              <a:t> other what frustrates and hurts us</a:t>
            </a:r>
          </a:p>
          <a:p>
            <a:pPr>
              <a:spcBef>
                <a:spcPts val="600"/>
              </a:spcBef>
              <a:spcAft>
                <a:spcPts val="2400"/>
              </a:spcAft>
            </a:pPr>
            <a:r>
              <a:rPr lang="en-US" dirty="0"/>
              <a:t>Much conflict arises from our </a:t>
            </a:r>
            <a:r>
              <a:rPr lang="en-US" u="sng" dirty="0"/>
              <a:t>different expectations</a:t>
            </a:r>
            <a:r>
              <a:rPr lang="en-US" dirty="0"/>
              <a:t> of each other</a:t>
            </a:r>
          </a:p>
          <a:p>
            <a:pPr>
              <a:spcBef>
                <a:spcPts val="600"/>
              </a:spcBef>
              <a:spcAft>
                <a:spcPts val="2400"/>
              </a:spcAft>
            </a:pPr>
            <a:r>
              <a:rPr lang="en-US" u="sng" dirty="0"/>
              <a:t>Requesting</a:t>
            </a:r>
            <a:r>
              <a:rPr lang="en-US" dirty="0"/>
              <a:t> change is </a:t>
            </a:r>
            <a:r>
              <a:rPr lang="en-US" u="sng" dirty="0"/>
              <a:t>helpful</a:t>
            </a:r>
            <a:r>
              <a:rPr lang="en-US" dirty="0"/>
              <a:t>; demand change is harmful</a:t>
            </a:r>
          </a:p>
          <a:p>
            <a:pPr>
              <a:spcBef>
                <a:spcPts val="600"/>
              </a:spcBef>
              <a:spcAft>
                <a:spcPts val="2400"/>
              </a:spcAft>
            </a:pPr>
            <a:r>
              <a:rPr lang="en-US" dirty="0"/>
              <a:t>Important to learn about our own and each other’s </a:t>
            </a:r>
            <a:r>
              <a:rPr lang="en-US" u="sng" dirty="0"/>
              <a:t>values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8042313" y="1222873"/>
            <a:ext cx="3922005" cy="2016804"/>
            <a:chOff x="8042313" y="1222873"/>
            <a:chExt cx="3922005" cy="2016804"/>
          </a:xfrm>
        </p:grpSpPr>
        <p:sp>
          <p:nvSpPr>
            <p:cNvPr id="4" name="TextBox 3"/>
            <p:cNvSpPr txBox="1"/>
            <p:nvPr/>
          </p:nvSpPr>
          <p:spPr>
            <a:xfrm>
              <a:off x="8042313" y="1222873"/>
              <a:ext cx="39220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u="sng" dirty="0"/>
                <a:t>Unrealistic Expectations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8097398" y="1608461"/>
              <a:ext cx="3742063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When we expect our partner to meet all of our needs (e.g. security, significance, self-esteem), we will fail each other and get hurt: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9038974" y="3492347"/>
            <a:ext cx="1989434" cy="517793"/>
            <a:chOff x="9038974" y="3492347"/>
            <a:chExt cx="1989434" cy="517793"/>
          </a:xfrm>
        </p:grpSpPr>
        <p:cxnSp>
          <p:nvCxnSpPr>
            <p:cNvPr id="9" name="Curved Connector 8"/>
            <p:cNvCxnSpPr/>
            <p:nvPr/>
          </p:nvCxnSpPr>
          <p:spPr>
            <a:xfrm>
              <a:off x="9099933" y="3492347"/>
              <a:ext cx="924177" cy="517793"/>
            </a:xfrm>
            <a:prstGeom prst="curvedConnector3">
              <a:avLst>
                <a:gd name="adj1" fmla="val -55126"/>
              </a:avLst>
            </a:prstGeom>
            <a:ln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9038974" y="3531870"/>
              <a:ext cx="19894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expectations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9042784" y="4010140"/>
            <a:ext cx="1989434" cy="699020"/>
            <a:chOff x="9042784" y="4010140"/>
            <a:chExt cx="1989434" cy="699020"/>
          </a:xfrm>
        </p:grpSpPr>
        <p:cxnSp>
          <p:nvCxnSpPr>
            <p:cNvPr id="13" name="Curved Connector 12"/>
            <p:cNvCxnSpPr/>
            <p:nvPr/>
          </p:nvCxnSpPr>
          <p:spPr>
            <a:xfrm rot="10800000" flipV="1">
              <a:off x="9418320" y="4010140"/>
              <a:ext cx="891540" cy="699020"/>
            </a:xfrm>
            <a:prstGeom prst="curvedConnector3">
              <a:avLst>
                <a:gd name="adj1" fmla="val -138462"/>
              </a:avLst>
            </a:prstGeom>
            <a:ln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9042784" y="4164330"/>
              <a:ext cx="19894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demands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9046594" y="4730597"/>
            <a:ext cx="1989434" cy="517793"/>
            <a:chOff x="9046594" y="4730597"/>
            <a:chExt cx="1989434" cy="517793"/>
          </a:xfrm>
        </p:grpSpPr>
        <p:cxnSp>
          <p:nvCxnSpPr>
            <p:cNvPr id="31" name="Curved Connector 30"/>
            <p:cNvCxnSpPr/>
            <p:nvPr/>
          </p:nvCxnSpPr>
          <p:spPr>
            <a:xfrm>
              <a:off x="9138033" y="4730597"/>
              <a:ext cx="924177" cy="517793"/>
            </a:xfrm>
            <a:prstGeom prst="curvedConnector3">
              <a:avLst>
                <a:gd name="adj1" fmla="val -55126"/>
              </a:avLst>
            </a:prstGeom>
            <a:ln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9046594" y="4819650"/>
              <a:ext cx="19894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disappointment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9050404" y="5248390"/>
            <a:ext cx="1989434" cy="699020"/>
            <a:chOff x="9050404" y="5248390"/>
            <a:chExt cx="1989434" cy="699020"/>
          </a:xfrm>
        </p:grpSpPr>
        <p:cxnSp>
          <p:nvCxnSpPr>
            <p:cNvPr id="32" name="Curved Connector 31"/>
            <p:cNvCxnSpPr/>
            <p:nvPr/>
          </p:nvCxnSpPr>
          <p:spPr>
            <a:xfrm rot="10800000" flipV="1">
              <a:off x="9456420" y="5248390"/>
              <a:ext cx="891540" cy="699020"/>
            </a:xfrm>
            <a:prstGeom prst="curvedConnector3">
              <a:avLst>
                <a:gd name="adj1" fmla="val -138462"/>
              </a:avLst>
            </a:prstGeom>
            <a:ln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9050404" y="5406390"/>
              <a:ext cx="19894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blame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9054214" y="5968847"/>
            <a:ext cx="1989434" cy="517793"/>
            <a:chOff x="9054214" y="5968847"/>
            <a:chExt cx="1989434" cy="517793"/>
          </a:xfrm>
        </p:grpSpPr>
        <p:cxnSp>
          <p:nvCxnSpPr>
            <p:cNvPr id="33" name="Curved Connector 32"/>
            <p:cNvCxnSpPr/>
            <p:nvPr/>
          </p:nvCxnSpPr>
          <p:spPr>
            <a:xfrm>
              <a:off x="9107553" y="5968847"/>
              <a:ext cx="924177" cy="517793"/>
            </a:xfrm>
            <a:prstGeom prst="curvedConnector3">
              <a:avLst>
                <a:gd name="adj1" fmla="val -55126"/>
              </a:avLst>
            </a:prstGeom>
            <a:ln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9054214" y="6027420"/>
              <a:ext cx="19894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division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7577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u="sng" dirty="0"/>
              <a:t>When dealing with conflict:</a:t>
            </a:r>
            <a:br>
              <a:rPr lang="en-US" b="1" u="sng" dirty="0"/>
            </a:br>
            <a:r>
              <a:rPr lang="zh-CN" altLang="en-US" b="1" u="sng" dirty="0"/>
              <a:t>在处理冲突时：</a:t>
            </a:r>
            <a:endParaRPr lang="en-US" b="1" u="sng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981200" y="1504950"/>
            <a:ext cx="4040188" cy="639762"/>
          </a:xfrm>
        </p:spPr>
        <p:txBody>
          <a:bodyPr>
            <a:normAutofit/>
          </a:bodyPr>
          <a:lstStyle/>
          <a:p>
            <a:r>
              <a:rPr lang="en-US" sz="3200" u="sng" dirty="0"/>
              <a:t>Focus On:</a:t>
            </a:r>
            <a:r>
              <a:rPr lang="zh-CN" altLang="en-US" sz="3200" u="sng" dirty="0"/>
              <a:t>聚焦在</a:t>
            </a:r>
            <a:r>
              <a:rPr lang="zh-CN" altLang="en-US" sz="3200" dirty="0"/>
              <a:t>：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589314" y="2144712"/>
            <a:ext cx="4432074" cy="3951288"/>
          </a:xfrm>
        </p:spPr>
        <p:txBody>
          <a:bodyPr>
            <a:normAutofit/>
          </a:bodyPr>
          <a:lstStyle/>
          <a:p>
            <a:r>
              <a:rPr lang="en-US" sz="2800" dirty="0"/>
              <a:t>One issue </a:t>
            </a:r>
            <a:r>
              <a:rPr lang="zh-CN" altLang="en-US" sz="2800" dirty="0"/>
              <a:t>一个问题</a:t>
            </a:r>
            <a:endParaRPr lang="en-US" sz="2800" dirty="0"/>
          </a:p>
          <a:p>
            <a:r>
              <a:rPr lang="en-US" sz="2800" dirty="0"/>
              <a:t>The problem </a:t>
            </a:r>
            <a:r>
              <a:rPr lang="zh-CN" altLang="en-US" sz="2800" dirty="0"/>
              <a:t>问题本身</a:t>
            </a:r>
            <a:endParaRPr lang="en-US" sz="2800" dirty="0"/>
          </a:p>
          <a:p>
            <a:r>
              <a:rPr lang="en-US" sz="2800" dirty="0"/>
              <a:t>Behavior </a:t>
            </a:r>
            <a:r>
              <a:rPr lang="zh-CN" altLang="en-US" sz="2800" dirty="0"/>
              <a:t>行为</a:t>
            </a:r>
            <a:endParaRPr lang="en-US" sz="2800" dirty="0"/>
          </a:p>
          <a:p>
            <a:r>
              <a:rPr lang="en-US" sz="2800" dirty="0"/>
              <a:t>Specifics </a:t>
            </a:r>
            <a:r>
              <a:rPr lang="zh-CN" altLang="en-US" sz="2800" dirty="0"/>
              <a:t>具体情况</a:t>
            </a:r>
            <a:endParaRPr lang="en-US" sz="2800" dirty="0"/>
          </a:p>
          <a:p>
            <a:r>
              <a:rPr lang="en-US" sz="2800" dirty="0"/>
              <a:t>“I feel” statements   </a:t>
            </a:r>
            <a:r>
              <a:rPr lang="en-US" altLang="zh-CN" sz="2800" dirty="0"/>
              <a:t>“</a:t>
            </a:r>
            <a:r>
              <a:rPr lang="zh-CN" altLang="en-US" sz="2800" dirty="0"/>
              <a:t>我”开头的陈述</a:t>
            </a:r>
            <a:endParaRPr lang="en-US" sz="2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169026" y="1504950"/>
            <a:ext cx="4041775" cy="639762"/>
          </a:xfrm>
        </p:spPr>
        <p:txBody>
          <a:bodyPr>
            <a:normAutofit/>
          </a:bodyPr>
          <a:lstStyle/>
          <a:p>
            <a:r>
              <a:rPr lang="en-US" sz="3200" u="sng" dirty="0"/>
              <a:t>Rather than:</a:t>
            </a:r>
            <a:r>
              <a:rPr lang="zh-CN" altLang="en-US" sz="3200" u="sng" dirty="0"/>
              <a:t>而不是</a:t>
            </a:r>
            <a:r>
              <a:rPr lang="zh-CN" altLang="en-US" sz="3200" dirty="0"/>
              <a:t>：</a:t>
            </a:r>
            <a:endParaRPr lang="en-US" sz="32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169026" y="2144712"/>
            <a:ext cx="4618717" cy="3951288"/>
          </a:xfrm>
        </p:spPr>
        <p:txBody>
          <a:bodyPr>
            <a:noAutofit/>
          </a:bodyPr>
          <a:lstStyle/>
          <a:p>
            <a:r>
              <a:rPr lang="en-US" sz="2800" dirty="0"/>
              <a:t>Many issues </a:t>
            </a:r>
            <a:r>
              <a:rPr lang="zh-CN" altLang="en-US" sz="2800" dirty="0"/>
              <a:t>多个问题</a:t>
            </a:r>
            <a:endParaRPr lang="en-US" sz="2800" dirty="0"/>
          </a:p>
          <a:p>
            <a:r>
              <a:rPr lang="en-US" sz="2800" dirty="0"/>
              <a:t>The person </a:t>
            </a:r>
            <a:r>
              <a:rPr lang="zh-CN" altLang="en-US" sz="2800" dirty="0"/>
              <a:t>人的问题</a:t>
            </a:r>
            <a:endParaRPr lang="en-US" sz="2800" dirty="0"/>
          </a:p>
          <a:p>
            <a:r>
              <a:rPr lang="en-US" sz="2800" dirty="0"/>
              <a:t>Character </a:t>
            </a:r>
            <a:r>
              <a:rPr lang="zh-CN" altLang="en-US" sz="2800" dirty="0"/>
              <a:t>性格</a:t>
            </a:r>
            <a:endParaRPr lang="en-US" sz="2800" dirty="0"/>
          </a:p>
          <a:p>
            <a:r>
              <a:rPr lang="en-US" sz="2800" dirty="0"/>
              <a:t>Generalizations </a:t>
            </a:r>
            <a:r>
              <a:rPr lang="zh-CN" altLang="en-US" sz="2800" dirty="0"/>
              <a:t>广泛化</a:t>
            </a:r>
            <a:endParaRPr lang="en-US" sz="2800" dirty="0"/>
          </a:p>
          <a:p>
            <a:r>
              <a:rPr lang="en-US" sz="2800" dirty="0"/>
              <a:t>“You” statements</a:t>
            </a:r>
            <a:r>
              <a:rPr lang="en-US" altLang="zh-CN" sz="2800" dirty="0"/>
              <a:t>  </a:t>
            </a:r>
            <a:r>
              <a:rPr lang="zh-CN" altLang="en-US" sz="2800" dirty="0"/>
              <a:t>      你”的陈述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18958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216481"/>
            <a:ext cx="8911687" cy="885201"/>
          </a:xfrm>
        </p:spPr>
        <p:txBody>
          <a:bodyPr>
            <a:normAutofit/>
          </a:bodyPr>
          <a:lstStyle/>
          <a:p>
            <a:r>
              <a:rPr lang="en-US" sz="4000" b="1" dirty="0"/>
              <a:t>4. </a:t>
            </a:r>
            <a:r>
              <a:rPr lang="en-US" sz="4000" b="1" u="sng" dirty="0"/>
              <a:t>Learn to Negotiate</a:t>
            </a:r>
            <a:r>
              <a:rPr lang="en-US" sz="4000" dirty="0"/>
              <a:t> – six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0660" y="1233886"/>
            <a:ext cx="9113952" cy="5453354"/>
          </a:xfrm>
        </p:spPr>
        <p:txBody>
          <a:bodyPr>
            <a:norm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Find the best time and place (e.g. before 10:00PM)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Clarify the issue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Discuss the issue rather than attack each other</a:t>
            </a:r>
          </a:p>
          <a:p>
            <a:pPr marL="857250" lvl="1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/>
              <a:t>Avoid labelling (e.g. “you never” … “you always”)</a:t>
            </a:r>
          </a:p>
          <a:p>
            <a:pPr marL="857250" lvl="1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/>
              <a:t>Use “I feel” statements (e.g. “I feel undervalued when…”)</a:t>
            </a:r>
          </a:p>
          <a:p>
            <a:pPr marL="857250" lvl="1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/>
              <a:t>Listen to each other (e.g. hold a tissue when talking)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Work out possible solutions (make a list if possible)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Agree on the best solution for now and see if it works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Be prepared to re-evaluate if there still seems to be conflict over the issue</a:t>
            </a:r>
          </a:p>
        </p:txBody>
      </p:sp>
    </p:spTree>
    <p:extLst>
      <p:ext uri="{BB962C8B-B14F-4D97-AF65-F5344CB8AC3E}">
        <p14:creationId xmlns:p14="http://schemas.microsoft.com/office/powerpoint/2010/main" val="137004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216481"/>
            <a:ext cx="8911687" cy="885201"/>
          </a:xfrm>
        </p:spPr>
        <p:txBody>
          <a:bodyPr>
            <a:normAutofit/>
          </a:bodyPr>
          <a:lstStyle/>
          <a:p>
            <a:r>
              <a:rPr lang="en-US" sz="4000" b="1" dirty="0"/>
              <a:t>5. </a:t>
            </a:r>
            <a:r>
              <a:rPr lang="en-US" sz="4000" b="1" u="sng" dirty="0"/>
              <a:t>Praying Together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0660" y="1233886"/>
            <a:ext cx="9113952" cy="5453354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“A cord of three strands is not quickly broken.” Eccl 4:12</a:t>
            </a:r>
          </a:p>
          <a:p>
            <a:pPr>
              <a:spcAft>
                <a:spcPts val="1200"/>
              </a:spcAft>
            </a:pPr>
            <a:r>
              <a:rPr lang="en-US" dirty="0"/>
              <a:t>If one has upset the other, ask forgiveness before praying</a:t>
            </a:r>
          </a:p>
          <a:p>
            <a:pPr>
              <a:spcAft>
                <a:spcPts val="1200"/>
              </a:spcAft>
            </a:pPr>
            <a:r>
              <a:rPr lang="en-US" dirty="0"/>
              <a:t>Ask each other, “What can I pray for you today?”</a:t>
            </a:r>
          </a:p>
          <a:p>
            <a:pPr>
              <a:spcAft>
                <a:spcPts val="1200"/>
              </a:spcAft>
            </a:pPr>
            <a:r>
              <a:rPr lang="en-US" dirty="0"/>
              <a:t>Begin with thanksgiving</a:t>
            </a:r>
          </a:p>
          <a:p>
            <a:pPr>
              <a:spcAft>
                <a:spcPts val="1200"/>
              </a:spcAft>
            </a:pPr>
            <a:r>
              <a:rPr lang="en-US" dirty="0"/>
              <a:t>Pray to God, not each other</a:t>
            </a:r>
          </a:p>
          <a:p>
            <a:pPr>
              <a:spcAft>
                <a:spcPts val="1200"/>
              </a:spcAft>
            </a:pPr>
            <a:r>
              <a:rPr lang="en-US" dirty="0"/>
              <a:t>The closer we get to God, the closer we get to each other</a:t>
            </a:r>
          </a:p>
          <a:p>
            <a:pPr>
              <a:spcAft>
                <a:spcPts val="1200"/>
              </a:spcAft>
            </a:pPr>
            <a:r>
              <a:rPr lang="en-US" dirty="0"/>
              <a:t>5-10 minutes daily is better than 1 hour monthly</a:t>
            </a:r>
          </a:p>
        </p:txBody>
      </p:sp>
    </p:spTree>
    <p:extLst>
      <p:ext uri="{BB962C8B-B14F-4D97-AF65-F5344CB8AC3E}">
        <p14:creationId xmlns:p14="http://schemas.microsoft.com/office/powerpoint/2010/main" val="1810184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itle 3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altLang="en-US" b="1" u="sng" dirty="0"/>
              <a:t>Two Ways to Deal with Conflicts</a:t>
            </a:r>
            <a:br>
              <a:rPr lang="en-US" altLang="en-US" b="1" u="sng" dirty="0"/>
            </a:br>
            <a:r>
              <a:rPr lang="zh-CN" altLang="en-US" sz="3100" b="1" u="sng" dirty="0"/>
              <a:t>对应冲突的两种方法</a:t>
            </a:r>
            <a:endParaRPr lang="en-US" altLang="en-US" sz="3100" b="1" u="sng" dirty="0"/>
          </a:p>
        </p:txBody>
      </p:sp>
      <p:pic>
        <p:nvPicPr>
          <p:cNvPr id="922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84"/>
          <a:stretch>
            <a:fillRect/>
          </a:stretch>
        </p:blipFill>
        <p:spPr bwMode="auto">
          <a:xfrm>
            <a:off x="1524001" y="1062038"/>
            <a:ext cx="9229725" cy="472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00800" y="58674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Avoid</a:t>
            </a:r>
            <a:r>
              <a:rPr lang="zh-CN" altLang="en-US" sz="2800" b="1"/>
              <a:t>逃避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981200" y="58674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Resolve</a:t>
            </a:r>
            <a:r>
              <a:rPr lang="zh-CN" altLang="en-US" sz="2800" b="1" dirty="0"/>
              <a:t>解决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9324153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2904" y="76200"/>
            <a:ext cx="9067800" cy="914400"/>
          </a:xfrm>
        </p:spPr>
        <p:txBody>
          <a:bodyPr>
            <a:noAutofit/>
          </a:bodyPr>
          <a:lstStyle/>
          <a:p>
            <a:r>
              <a:rPr lang="zh-CN" altLang="en-US" b="1" u="sng" dirty="0"/>
              <a:t>一些重要的真理 </a:t>
            </a:r>
            <a:r>
              <a:rPr lang="en-US" altLang="zh-CN" sz="3200" u="sng" dirty="0"/>
              <a:t>(</a:t>
            </a:r>
            <a:r>
              <a:rPr lang="en-US" sz="3200" u="sng" dirty="0"/>
              <a:t>Some important truths)</a:t>
            </a:r>
            <a:endParaRPr lang="en-US" sz="32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599" y="861237"/>
            <a:ext cx="10049541" cy="5571461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1800"/>
              </a:spcAft>
            </a:pPr>
            <a:r>
              <a:rPr lang="en-US" dirty="0"/>
              <a:t>Your relationship is more important than any conflict you may encounter.  </a:t>
            </a:r>
            <a:r>
              <a:rPr lang="zh-CN" altLang="en-US" dirty="0"/>
              <a:t>你的关系比你可能遇到的任何冲突都更重要</a:t>
            </a:r>
            <a:endParaRPr lang="en-US" dirty="0"/>
          </a:p>
          <a:p>
            <a:pPr>
              <a:spcAft>
                <a:spcPts val="1800"/>
              </a:spcAft>
            </a:pPr>
            <a:r>
              <a:rPr lang="en-US" dirty="0"/>
              <a:t>Forgiveness is a choice, not a feeling.  </a:t>
            </a:r>
            <a:r>
              <a:rPr lang="zh-CN" altLang="en-US" dirty="0"/>
              <a:t>宽恕是一种选择，而不是一种感觉。</a:t>
            </a:r>
            <a:endParaRPr lang="en-US" dirty="0"/>
          </a:p>
          <a:p>
            <a:pPr>
              <a:spcAft>
                <a:spcPts val="1800"/>
              </a:spcAft>
            </a:pPr>
            <a:r>
              <a:rPr lang="en-US" dirty="0"/>
              <a:t>“Do not let the sun go down on your anger.” Ephesians 4:26   </a:t>
            </a:r>
            <a:r>
              <a:rPr lang="zh-CN" altLang="en-US" dirty="0"/>
              <a:t>不要让希望因你的愤怒而退却</a:t>
            </a:r>
            <a:endParaRPr lang="en-US" dirty="0"/>
          </a:p>
          <a:p>
            <a:pPr>
              <a:spcAft>
                <a:spcPts val="1800"/>
              </a:spcAft>
            </a:pPr>
            <a:r>
              <a:rPr lang="en-US" dirty="0"/>
              <a:t>“Love keeps no record of wrongs.” 1 Corinthians 13:5             </a:t>
            </a:r>
            <a:r>
              <a:rPr lang="zh-CN" altLang="en-US" dirty="0"/>
              <a:t>爱不记录错误</a:t>
            </a:r>
            <a:endParaRPr lang="en-US" altLang="zh-CN" dirty="0"/>
          </a:p>
          <a:p>
            <a:pPr>
              <a:spcAft>
                <a:spcPts val="1800"/>
              </a:spcAft>
            </a:pPr>
            <a:r>
              <a:rPr lang="en-US" dirty="0"/>
              <a:t>“Do all things without grumbling or disputing, that you may be blameless and innocent, children of God without blemish in the midst of a crooked and twisted generation, among whom you shine as lights in the world,”  Philippians 2:14,15   </a:t>
            </a:r>
            <a:r>
              <a:rPr lang="zh-CN" altLang="en-US" dirty="0"/>
              <a:t>无论作什么，都不要发怨言、起争论，</a:t>
            </a:r>
            <a:r>
              <a:rPr lang="zh-CN" altLang="en-US" b="1" baseline="30000" dirty="0"/>
              <a:t> </a:t>
            </a:r>
            <a:r>
              <a:rPr lang="zh-CN" altLang="en-US" dirty="0"/>
              <a:t>好使你们无可指摘、纯洁无邪，在这弯曲乖谬的世代中，作　神没有瑕疵的儿女；你们要在世上发光，好像天上的光体一样，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02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356986"/>
            <a:ext cx="8911687" cy="824546"/>
          </a:xfrm>
        </p:spPr>
        <p:txBody>
          <a:bodyPr>
            <a:normAutofit/>
          </a:bodyPr>
          <a:lstStyle/>
          <a:p>
            <a:r>
              <a:rPr lang="en-US" sz="4000" b="1" u="sng" dirty="0"/>
              <a:t>Principles for Handling Conflict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5380" y="1448656"/>
            <a:ext cx="9791272" cy="4674742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3200" dirty="0"/>
              <a:t>Regularly express appreciation for each other.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3200" dirty="0"/>
              <a:t>Identify and accept differences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3200" dirty="0"/>
              <a:t>Improve your communications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3200" dirty="0"/>
              <a:t>Learn to negotiate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3200" dirty="0"/>
              <a:t>Pray together</a:t>
            </a:r>
          </a:p>
        </p:txBody>
      </p:sp>
    </p:spTree>
    <p:extLst>
      <p:ext uri="{BB962C8B-B14F-4D97-AF65-F5344CB8AC3E}">
        <p14:creationId xmlns:p14="http://schemas.microsoft.com/office/powerpoint/2010/main" val="355899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129092"/>
            <a:ext cx="8911687" cy="1172583"/>
          </a:xfrm>
        </p:spPr>
        <p:txBody>
          <a:bodyPr>
            <a:normAutofit fontScale="90000"/>
          </a:bodyPr>
          <a:lstStyle/>
          <a:p>
            <a:r>
              <a:rPr lang="en-US" sz="4400" b="1" u="sng" dirty="0"/>
              <a:t>Homework</a:t>
            </a:r>
            <a:br>
              <a:rPr lang="en-US" b="1" u="sng" dirty="0"/>
            </a:br>
            <a:r>
              <a:rPr lang="en-US" sz="3100" b="1" dirty="0"/>
              <a:t>(remember – your marriage is worth it!)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2049136"/>
            <a:ext cx="7877979" cy="360055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3200" dirty="0"/>
              <a:t> Remember – Marriage Time!</a:t>
            </a:r>
          </a:p>
          <a:p>
            <a:pPr>
              <a:spcAft>
                <a:spcPts val="1200"/>
              </a:spcAft>
            </a:pPr>
            <a:r>
              <a:rPr lang="en-US" sz="3200" dirty="0"/>
              <a:t> Do Homework: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3000" dirty="0"/>
              <a:t> Focusing on the Issue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3000" dirty="0"/>
              <a:t> Matching our Strides</a:t>
            </a:r>
          </a:p>
        </p:txBody>
      </p:sp>
    </p:spTree>
    <p:extLst>
      <p:ext uri="{BB962C8B-B14F-4D97-AF65-F5344CB8AC3E}">
        <p14:creationId xmlns:p14="http://schemas.microsoft.com/office/powerpoint/2010/main" val="16027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ideas about anger and conflict resolution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589212" y="4389444"/>
            <a:ext cx="8915399" cy="860400"/>
          </a:xfrm>
        </p:spPr>
        <p:txBody>
          <a:bodyPr/>
          <a:lstStyle/>
          <a:p>
            <a:pPr algn="r"/>
            <a:r>
              <a:rPr lang="en-US" dirty="0"/>
              <a:t>If time permits…</a:t>
            </a:r>
          </a:p>
        </p:txBody>
      </p:sp>
    </p:spTree>
    <p:extLst>
      <p:ext uri="{BB962C8B-B14F-4D97-AF65-F5344CB8AC3E}">
        <p14:creationId xmlns:p14="http://schemas.microsoft.com/office/powerpoint/2010/main" val="13062121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6342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b="1" u="sng" dirty="0"/>
              <a:t>没解决的愤怒的影响</a:t>
            </a:r>
            <a:br>
              <a:rPr lang="en-US" altLang="zh-CN" b="1" dirty="0"/>
            </a:br>
            <a:r>
              <a:rPr lang="en-US" sz="3100" b="1" dirty="0"/>
              <a:t>The Effects of Unresolved Anger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9" y="1872866"/>
            <a:ext cx="9514901" cy="4985133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altLang="zh-CN" b="1" dirty="0"/>
              <a:t>Depression:</a:t>
            </a:r>
            <a:r>
              <a:rPr lang="en-US" altLang="zh-CN" dirty="0"/>
              <a:t> feel alone and withdrawn.</a:t>
            </a:r>
            <a:r>
              <a:rPr lang="zh-CN" altLang="en-US" dirty="0"/>
              <a:t>抑郁：感到孤独和孤僻</a:t>
            </a:r>
            <a:endParaRPr lang="en-US" altLang="zh-CN" dirty="0"/>
          </a:p>
          <a:p>
            <a:pPr>
              <a:spcAft>
                <a:spcPts val="1200"/>
              </a:spcAft>
            </a:pPr>
            <a:r>
              <a:rPr lang="en-US" altLang="zh-CN" b="1" dirty="0"/>
              <a:t>Anxiety:</a:t>
            </a:r>
            <a:r>
              <a:rPr lang="en-US" altLang="zh-CN" dirty="0"/>
              <a:t> Fear.</a:t>
            </a:r>
            <a:r>
              <a:rPr lang="zh-CN" altLang="en-US" dirty="0"/>
              <a:t>焦虑：恐惧</a:t>
            </a:r>
            <a:endParaRPr lang="en-US" altLang="zh-CN" dirty="0"/>
          </a:p>
          <a:p>
            <a:pPr>
              <a:spcAft>
                <a:spcPts val="1200"/>
              </a:spcAft>
            </a:pPr>
            <a:r>
              <a:rPr lang="en-US" altLang="zh-CN" b="1" dirty="0"/>
              <a:t>Violence or Abuse:</a:t>
            </a:r>
            <a:r>
              <a:rPr lang="zh-CN" altLang="en-US" dirty="0"/>
              <a:t>暴力或虐待</a:t>
            </a:r>
            <a:endParaRPr lang="en-US" altLang="zh-CN" dirty="0"/>
          </a:p>
          <a:p>
            <a:pPr>
              <a:spcAft>
                <a:spcPts val="1200"/>
              </a:spcAft>
            </a:pPr>
            <a:r>
              <a:rPr lang="en-US" altLang="zh-CN" b="1" dirty="0"/>
              <a:t>Addiction:</a:t>
            </a:r>
            <a:r>
              <a:rPr lang="en-US" altLang="zh-CN" dirty="0"/>
              <a:t> abusing drugs, food, alcohol, the Internet</a:t>
            </a:r>
            <a:r>
              <a:rPr lang="zh-CN" altLang="en-US" dirty="0"/>
              <a:t>滥用毒品、食物、酒精、互联网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6494977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76200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u="sng" dirty="0"/>
              <a:t>没解决的愤怒的影响</a:t>
            </a:r>
            <a:br>
              <a:rPr lang="en-US" altLang="zh-CN" dirty="0"/>
            </a:br>
            <a:r>
              <a:rPr lang="en-US" altLang="zh-CN" sz="3200" b="1" u="sng" dirty="0"/>
              <a:t>Physical Effects of Suppressed Anger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344057"/>
            <a:ext cx="9144000" cy="4781321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altLang="zh-CN" sz="2000" b="1" dirty="0"/>
              <a:t>Fatigue/ Chronic pain</a:t>
            </a:r>
            <a:r>
              <a:rPr lang="en-US" altLang="zh-CN" sz="2000" dirty="0"/>
              <a:t>: Knowingly and unknowingly you clench your fists, grind your teeth, and tense your shoulders.  </a:t>
            </a:r>
            <a:r>
              <a:rPr lang="zh-CN" altLang="en-US" sz="2000" dirty="0"/>
              <a:t>疲劳</a:t>
            </a:r>
            <a:r>
              <a:rPr lang="en-US" altLang="zh-CN" sz="2000" dirty="0"/>
              <a:t>/</a:t>
            </a:r>
            <a:r>
              <a:rPr lang="zh-CN" altLang="en-US" sz="2000" dirty="0"/>
              <a:t>慢性疼痛：在不知不觉中，你握紧拳头，磨牙，绷紧肩膀。</a:t>
            </a:r>
            <a:endParaRPr lang="en-US" altLang="zh-CN" sz="2000" dirty="0"/>
          </a:p>
          <a:p>
            <a:pPr>
              <a:spcAft>
                <a:spcPts val="1200"/>
              </a:spcAft>
            </a:pPr>
            <a:r>
              <a:rPr lang="en-US" altLang="zh-CN" sz="2000" b="1" dirty="0"/>
              <a:t>Digestive problems:</a:t>
            </a:r>
            <a:r>
              <a:rPr lang="en-US" altLang="zh-CN" sz="2000" dirty="0"/>
              <a:t> Gastrointestinal distress is a common symptom of a stressed mind and emotional state.  </a:t>
            </a:r>
            <a:r>
              <a:rPr lang="zh-CN" altLang="en-US" sz="2000" dirty="0"/>
              <a:t>消化问题：胃肠不畅是一种常见的精神压力和情绪状态的症状。</a:t>
            </a:r>
            <a:endParaRPr lang="en-US" altLang="zh-CN" sz="2000" dirty="0"/>
          </a:p>
          <a:p>
            <a:pPr>
              <a:spcAft>
                <a:spcPts val="1200"/>
              </a:spcAft>
            </a:pPr>
            <a:r>
              <a:rPr lang="en-US" altLang="zh-CN" sz="2000" b="1" dirty="0"/>
              <a:t>High blood pressure/ Cardiac disease:</a:t>
            </a:r>
            <a:r>
              <a:rPr lang="en-US" altLang="zh-CN" sz="2000" dirty="0"/>
              <a:t> influence on heart and vascular health. Studies show that the risk of coronary artery disease is doubled, and heart attack.  </a:t>
            </a:r>
            <a:r>
              <a:rPr lang="zh-CN" altLang="en-US" sz="2000" dirty="0"/>
              <a:t>高血压</a:t>
            </a:r>
            <a:r>
              <a:rPr lang="en-US" altLang="zh-CN" sz="2000" dirty="0"/>
              <a:t>/</a:t>
            </a:r>
            <a:r>
              <a:rPr lang="zh-CN" altLang="en-US" sz="2000" dirty="0"/>
              <a:t>心脏病：冠心病和心脏病发作的风险增加了一倍</a:t>
            </a:r>
            <a:endParaRPr lang="en-US" altLang="zh-CN" sz="2000" dirty="0"/>
          </a:p>
          <a:p>
            <a:pPr>
              <a:spcAft>
                <a:spcPts val="1200"/>
              </a:spcAft>
            </a:pPr>
            <a:r>
              <a:rPr lang="en-US" altLang="zh-CN" sz="2000" b="1" dirty="0"/>
              <a:t>Headaches</a:t>
            </a:r>
            <a:r>
              <a:rPr lang="zh-CN" altLang="en-US" sz="2000" dirty="0"/>
              <a:t>头痛</a:t>
            </a:r>
            <a:endParaRPr lang="en-US" altLang="zh-CN" sz="2000" dirty="0"/>
          </a:p>
        </p:txBody>
      </p:sp>
    </p:spTree>
    <p:extLst>
      <p:ext uri="{BB962C8B-B14F-4D97-AF65-F5344CB8AC3E}">
        <p14:creationId xmlns:p14="http://schemas.microsoft.com/office/powerpoint/2010/main" val="19506201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77281" y="0"/>
            <a:ext cx="6387957" cy="990600"/>
          </a:xfrm>
        </p:spPr>
        <p:txBody>
          <a:bodyPr>
            <a:normAutofit fontScale="90000"/>
          </a:bodyPr>
          <a:lstStyle/>
          <a:p>
            <a:r>
              <a:rPr lang="en-US" sz="4000" b="1" u="sng" dirty="0"/>
              <a:t>Five Reactions to Conflict</a:t>
            </a:r>
            <a:br>
              <a:rPr lang="en-US" sz="4000" b="1" u="sng" dirty="0"/>
            </a:br>
            <a:r>
              <a:rPr lang="zh-CN" altLang="en-US" sz="4000" b="1" u="sng" dirty="0"/>
              <a:t>对冲突的五种反应</a:t>
            </a:r>
            <a:endParaRPr lang="en-US" sz="4000" b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1905000" y="533400"/>
            <a:ext cx="738664" cy="51816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000" b="1" dirty="0"/>
              <a:t>Assertiveness</a:t>
            </a:r>
            <a:r>
              <a:rPr lang="en-US" sz="1600" dirty="0"/>
              <a:t> (focus on my needs and desired outcomes) </a:t>
            </a:r>
            <a:r>
              <a:rPr lang="zh-CN" altLang="en-US" sz="1600" dirty="0"/>
              <a:t>自信</a:t>
            </a:r>
            <a:r>
              <a:rPr lang="en-US" altLang="zh-CN" sz="1600" dirty="0"/>
              <a:t>(</a:t>
            </a:r>
            <a:r>
              <a:rPr lang="zh-CN" altLang="en-US" sz="1600" dirty="0"/>
              <a:t>专注于我的需求和期望的结果</a:t>
            </a:r>
            <a:r>
              <a:rPr lang="en-US" altLang="zh-CN" sz="1600" dirty="0"/>
              <a:t>)</a:t>
            </a:r>
            <a:endParaRPr lang="en-US" sz="1600" dirty="0"/>
          </a:p>
        </p:txBody>
      </p:sp>
      <p:sp>
        <p:nvSpPr>
          <p:cNvPr id="5" name="Down Arrow 4"/>
          <p:cNvSpPr/>
          <p:nvPr/>
        </p:nvSpPr>
        <p:spPr>
          <a:xfrm flipV="1">
            <a:off x="2706806" y="685800"/>
            <a:ext cx="304800" cy="5105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2950192" y="5508008"/>
            <a:ext cx="6781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859206" y="5867401"/>
            <a:ext cx="7351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Cooperativeness </a:t>
            </a:r>
            <a:r>
              <a:rPr lang="en-US" sz="1600" dirty="0"/>
              <a:t>(Focus on others’ needs and relationships)</a:t>
            </a:r>
          </a:p>
          <a:p>
            <a:r>
              <a:rPr lang="zh-CN" altLang="en-US" sz="1600" dirty="0"/>
              <a:t>合作</a:t>
            </a:r>
            <a:r>
              <a:rPr lang="en-US" altLang="zh-CN" sz="1600" dirty="0"/>
              <a:t>(</a:t>
            </a:r>
            <a:r>
              <a:rPr lang="zh-CN" altLang="en-US" sz="1600" dirty="0"/>
              <a:t>注重他人的需要和关系</a:t>
            </a:r>
            <a:r>
              <a:rPr lang="en-US" altLang="zh-CN" sz="1600" dirty="0"/>
              <a:t>)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3276600" y="1425715"/>
            <a:ext cx="22860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I win, you lose.</a:t>
            </a:r>
          </a:p>
          <a:p>
            <a:pPr algn="ctr"/>
            <a:r>
              <a:rPr lang="zh-CN" altLang="en-US" sz="2000" dirty="0"/>
              <a:t>我赢，你输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3200400" y="4572001"/>
            <a:ext cx="18288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Withdrawal</a:t>
            </a:r>
          </a:p>
          <a:p>
            <a:pPr algn="ctr"/>
            <a:r>
              <a:rPr lang="zh-CN" altLang="en-US" sz="2000" dirty="0"/>
              <a:t>倒退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5426692" y="2979004"/>
            <a:ext cx="18288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Compromise</a:t>
            </a:r>
          </a:p>
          <a:p>
            <a:pPr algn="ctr"/>
            <a:r>
              <a:rPr lang="zh-CN" altLang="en-US" sz="2000" dirty="0"/>
              <a:t>和解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7162800" y="1447801"/>
            <a:ext cx="2569192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Mutual Agreement</a:t>
            </a:r>
            <a:r>
              <a:rPr lang="zh-CN" altLang="en-US" sz="2000" dirty="0"/>
              <a:t>相互协定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7620000" y="4572001"/>
            <a:ext cx="18288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Yielding</a:t>
            </a:r>
          </a:p>
          <a:p>
            <a:pPr algn="ctr"/>
            <a:r>
              <a:rPr lang="zh-CN" altLang="en-US" sz="2000" dirty="0"/>
              <a:t>屈从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8314613" y="6608298"/>
            <a:ext cx="3490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“Thomas-</a:t>
            </a:r>
            <a:r>
              <a:rPr lang="en-US" sz="1200" dirty="0" err="1"/>
              <a:t>Kilmann</a:t>
            </a:r>
            <a:r>
              <a:rPr lang="en-US" sz="1200" dirty="0"/>
              <a:t> Conflict Modes”</a:t>
            </a:r>
          </a:p>
        </p:txBody>
      </p:sp>
    </p:spTree>
    <p:extLst>
      <p:ext uri="{BB962C8B-B14F-4D97-AF65-F5344CB8AC3E}">
        <p14:creationId xmlns:p14="http://schemas.microsoft.com/office/powerpoint/2010/main" val="314587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7" grpId="0" animBg="1"/>
      <p:bldP spid="8" grpId="0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76200"/>
            <a:ext cx="8229600" cy="1371600"/>
          </a:xfrm>
        </p:spPr>
        <p:txBody>
          <a:bodyPr>
            <a:normAutofit fontScale="90000"/>
          </a:bodyPr>
          <a:lstStyle/>
          <a:p>
            <a:r>
              <a:rPr lang="en-US" b="1" u="sng" dirty="0"/>
              <a:t>Clarifying Sources of Conflict (step 1)</a:t>
            </a:r>
            <a:br>
              <a:rPr lang="en-US" b="1" u="sng" dirty="0"/>
            </a:br>
            <a:r>
              <a:rPr lang="zh-CN" altLang="en-US" b="1" u="sng" dirty="0"/>
              <a:t>澄清冲突根源</a:t>
            </a:r>
            <a:r>
              <a:rPr lang="en-US" altLang="zh-CN" b="1" u="sng" dirty="0"/>
              <a:t>(</a:t>
            </a:r>
            <a:r>
              <a:rPr lang="zh-CN" altLang="en-US" b="1" u="sng" dirty="0"/>
              <a:t>步骤</a:t>
            </a:r>
            <a:r>
              <a:rPr lang="en-US" altLang="zh-CN" b="1" u="sng" dirty="0"/>
              <a:t>1)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371600"/>
            <a:ext cx="8763000" cy="5638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Did this conflict arise </a:t>
            </a:r>
            <a:r>
              <a:rPr lang="en-US" b="1" dirty="0"/>
              <a:t>because I did something wrong</a:t>
            </a:r>
            <a:r>
              <a:rPr lang="en-US" dirty="0"/>
              <a:t>?</a:t>
            </a:r>
            <a:r>
              <a:rPr lang="zh-CN" altLang="en-US" dirty="0"/>
              <a:t>这场冲突是因为我做错了什么吗？</a:t>
            </a:r>
            <a:endParaRPr lang="en-US" dirty="0"/>
          </a:p>
          <a:p>
            <a:pPr marL="914400" lvl="1" indent="-514350"/>
            <a:r>
              <a:rPr lang="en-US" dirty="0"/>
              <a:t>If “yes,” you need to admit it, apologize, and ask forgiveness.</a:t>
            </a:r>
          </a:p>
          <a:p>
            <a:pPr marL="914400" lvl="1" indent="-514350">
              <a:buNone/>
            </a:pPr>
            <a:r>
              <a:rPr lang="en-US" altLang="zh-CN" dirty="0"/>
              <a:t>       </a:t>
            </a:r>
            <a:r>
              <a:rPr lang="zh-CN" altLang="en-US" dirty="0"/>
              <a:t>如果“是”，你需要承认，道歉，并请求原谅</a:t>
            </a:r>
            <a:endParaRPr lang="en-US" dirty="0"/>
          </a:p>
          <a:p>
            <a:pPr marL="914400" lvl="1" indent="-514350"/>
            <a:r>
              <a:rPr lang="en-US" dirty="0"/>
              <a:t>If “no,” ask the next question…</a:t>
            </a:r>
          </a:p>
          <a:p>
            <a:pPr marL="914400" lvl="1" indent="-514350">
              <a:buNone/>
            </a:pPr>
            <a:r>
              <a:rPr lang="en-US" altLang="zh-CN" dirty="0"/>
              <a:t>       </a:t>
            </a:r>
            <a:r>
              <a:rPr lang="zh-CN" altLang="en-US" dirty="0"/>
              <a:t>如果“否”，问下一个问题</a:t>
            </a:r>
            <a:r>
              <a:rPr lang="en-US" altLang="zh-CN" dirty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7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762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n-US" b="1" u="sng" dirty="0"/>
              <a:t>Clarifying Sources of Conflict (step 2)</a:t>
            </a:r>
            <a:br>
              <a:rPr lang="en-US" b="1" u="sng" dirty="0"/>
            </a:br>
            <a:r>
              <a:rPr lang="zh-CN" altLang="en-US" b="1" u="sng" dirty="0"/>
              <a:t>澄清冲突根源</a:t>
            </a:r>
            <a:r>
              <a:rPr lang="en-US" altLang="zh-CN" b="1" u="sng" dirty="0"/>
              <a:t>(</a:t>
            </a:r>
            <a:r>
              <a:rPr lang="zh-CN" altLang="en-US" b="1" u="sng" dirty="0"/>
              <a:t>步骤</a:t>
            </a:r>
            <a:r>
              <a:rPr lang="en-US" altLang="zh-CN" b="1" u="sng" dirty="0"/>
              <a:t>2)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295400"/>
            <a:ext cx="8763000" cy="51816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dirty="0"/>
              <a:t>Are we having this conflict because of </a:t>
            </a:r>
            <a:r>
              <a:rPr lang="en-US" b="1" dirty="0"/>
              <a:t>an area of my weakness</a:t>
            </a:r>
            <a:r>
              <a:rPr lang="en-US" dirty="0"/>
              <a:t>?</a:t>
            </a:r>
            <a:r>
              <a:rPr lang="zh-CN" altLang="en-US" dirty="0"/>
              <a:t>我们是否因为我的弱点而发生了这场冲突？</a:t>
            </a:r>
            <a:endParaRPr lang="en-US" dirty="0"/>
          </a:p>
          <a:p>
            <a:pPr marL="914400" lvl="1" indent="-514350"/>
            <a:r>
              <a:rPr lang="en-US" dirty="0"/>
              <a:t>If “yes,” admit your weakness, clarify expectations, let the other person know that you respect them, and make efforts to grow in those areas.</a:t>
            </a:r>
            <a:r>
              <a:rPr lang="zh-CN" altLang="en-US" dirty="0"/>
              <a:t>如果“是”，承认你的弱点，澄清你的期望，让别人知道你尊重他们，并努力在这些领域成长</a:t>
            </a:r>
            <a:endParaRPr lang="en-US" dirty="0"/>
          </a:p>
          <a:p>
            <a:pPr marL="914400" lvl="1" indent="-514350"/>
            <a:r>
              <a:rPr lang="en-US" dirty="0"/>
              <a:t>If “no,” ask the next question…</a:t>
            </a:r>
          </a:p>
          <a:p>
            <a:pPr marL="914400" lvl="1" indent="-514350">
              <a:buNone/>
            </a:pPr>
            <a:r>
              <a:rPr lang="en-US" altLang="zh-CN" dirty="0"/>
              <a:t>      </a:t>
            </a:r>
            <a:r>
              <a:rPr lang="zh-CN" altLang="en-US" dirty="0"/>
              <a:t>如果“否”，问下一个问题</a:t>
            </a:r>
            <a:r>
              <a:rPr lang="en-US" altLang="zh-CN" dirty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34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u="sng" dirty="0"/>
              <a:t>Clarifying Sources of Conflict (step 3)</a:t>
            </a:r>
            <a:br>
              <a:rPr lang="en-US" b="1" u="sng" dirty="0"/>
            </a:br>
            <a:r>
              <a:rPr lang="zh-CN" altLang="en-US" b="1" u="sng" dirty="0"/>
              <a:t>澄清冲突根源</a:t>
            </a:r>
            <a:r>
              <a:rPr lang="en-US" altLang="zh-CN" b="1" u="sng" dirty="0"/>
              <a:t>(</a:t>
            </a:r>
            <a:r>
              <a:rPr lang="zh-CN" altLang="en-US" b="1" u="sng" dirty="0"/>
              <a:t>步骤</a:t>
            </a:r>
            <a:r>
              <a:rPr lang="en-US" altLang="zh-CN" b="1" u="sng" dirty="0"/>
              <a:t>3)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219200"/>
            <a:ext cx="9144000" cy="5257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/>
              <a:t>Are we having this conflict </a:t>
            </a:r>
            <a:r>
              <a:rPr lang="en-US" b="1" dirty="0"/>
              <a:t>because of my uniqueness</a:t>
            </a:r>
            <a:r>
              <a:rPr lang="en-US" dirty="0"/>
              <a:t>?  Do I have some values, expectations, or preferences that they other person might not share?</a:t>
            </a:r>
            <a:r>
              <a:rPr lang="zh-CN" altLang="en-US" dirty="0"/>
              <a:t>我们是否因为我的独特性而有这种冲突？我是否有其他人可能没有的价值观、期望或偏好？</a:t>
            </a:r>
            <a:endParaRPr lang="en-US" dirty="0"/>
          </a:p>
          <a:p>
            <a:pPr marL="914400" lvl="1" indent="-514350"/>
            <a:r>
              <a:rPr lang="en-US" dirty="0"/>
              <a:t>If “yes,” clarify your expectations and preferences and be willing to hear those of the other person.</a:t>
            </a:r>
          </a:p>
          <a:p>
            <a:pPr marL="914400" lvl="1" indent="-514350">
              <a:buNone/>
            </a:pPr>
            <a:r>
              <a:rPr lang="en-US" altLang="zh-CN" dirty="0"/>
              <a:t>      </a:t>
            </a:r>
            <a:r>
              <a:rPr lang="zh-CN" altLang="en-US" dirty="0"/>
              <a:t>如果“是”，请澄清你的期望和偏好，并愿意听取其他人的期望和偏好</a:t>
            </a:r>
            <a:endParaRPr lang="en-US" dirty="0"/>
          </a:p>
          <a:p>
            <a:pPr marL="914400" lvl="1" indent="-514350"/>
            <a:r>
              <a:rPr lang="en-US" dirty="0"/>
              <a:t>If “no,” ask the next question…</a:t>
            </a:r>
          </a:p>
          <a:p>
            <a:pPr marL="914400" lvl="1" indent="-514350">
              <a:buNone/>
            </a:pPr>
            <a:r>
              <a:rPr lang="en-US" altLang="zh-CN" dirty="0"/>
              <a:t>      </a:t>
            </a:r>
            <a:r>
              <a:rPr lang="zh-CN" altLang="en-US" dirty="0"/>
              <a:t>如果“否”，问下一个问题</a:t>
            </a:r>
            <a:r>
              <a:rPr lang="en-US" altLang="zh-CN" dirty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26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020762"/>
          </a:xfrm>
        </p:spPr>
        <p:txBody>
          <a:bodyPr/>
          <a:lstStyle/>
          <a:p>
            <a:r>
              <a:rPr lang="en-US" b="1" u="sng" dirty="0"/>
              <a:t>Dealing with Conflicts</a:t>
            </a:r>
            <a:r>
              <a:rPr lang="zh-CN" altLang="en-US" b="1" u="sng" dirty="0"/>
              <a:t>对应冲突</a:t>
            </a:r>
            <a:endParaRPr lang="en-US" b="1" u="sng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76400" y="1143000"/>
            <a:ext cx="9013371" cy="5486400"/>
          </a:xfrm>
        </p:spPr>
        <p:txBody>
          <a:bodyPr>
            <a:normAutofit/>
          </a:bodyPr>
          <a:lstStyle/>
          <a:p>
            <a:pPr>
              <a:spcAft>
                <a:spcPts val="2400"/>
              </a:spcAft>
            </a:pPr>
            <a:r>
              <a:rPr lang="en-US" dirty="0"/>
              <a:t>Conflict is not always bad – we just need to know how to handle it. </a:t>
            </a:r>
            <a:r>
              <a:rPr lang="zh-CN" altLang="en-US" dirty="0"/>
              <a:t>冲突并不完全是不好的</a:t>
            </a:r>
            <a:r>
              <a:rPr lang="en-US" altLang="zh-CN" dirty="0"/>
              <a:t>-</a:t>
            </a:r>
            <a:r>
              <a:rPr lang="zh-CN" altLang="en-US" dirty="0"/>
              <a:t>我们只需要知道如何处理。</a:t>
            </a:r>
            <a:endParaRPr lang="en-US" dirty="0"/>
          </a:p>
          <a:p>
            <a:pPr>
              <a:spcAft>
                <a:spcPts val="2400"/>
              </a:spcAft>
            </a:pPr>
            <a:r>
              <a:rPr lang="en-US" dirty="0"/>
              <a:t>The deeper a relationship gets, the more possible it is that conflicts may happen.</a:t>
            </a:r>
            <a:r>
              <a:rPr lang="zh-CN" altLang="en-US" dirty="0"/>
              <a:t> 关系越深，冲突就越有可能发生。</a:t>
            </a:r>
            <a:endParaRPr lang="en-US" dirty="0"/>
          </a:p>
          <a:p>
            <a:pPr>
              <a:spcAft>
                <a:spcPts val="2400"/>
              </a:spcAft>
            </a:pPr>
            <a:r>
              <a:rPr lang="en-US" dirty="0"/>
              <a:t>It may seem easier (at first) to avoid conflict, but in the long term, unresolved conflicts can ruin a relationship.</a:t>
            </a:r>
            <a:r>
              <a:rPr lang="zh-CN" altLang="en-US" dirty="0"/>
              <a:t>    避免冲突似乎很容易</a:t>
            </a:r>
            <a:r>
              <a:rPr lang="en-US" altLang="zh-CN" dirty="0"/>
              <a:t>(</a:t>
            </a:r>
            <a:r>
              <a:rPr lang="zh-CN" altLang="en-US" dirty="0"/>
              <a:t>在一开始</a:t>
            </a:r>
            <a:r>
              <a:rPr lang="en-US" altLang="zh-CN" dirty="0"/>
              <a:t>)</a:t>
            </a:r>
            <a:r>
              <a:rPr lang="zh-CN" altLang="en-US" dirty="0"/>
              <a:t>，但从长远来看，未解决的冲突可能会破坏一段关系。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219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762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b="1" u="sng" dirty="0"/>
              <a:t>Clarifying Sources of Conflict (step 4)</a:t>
            </a:r>
            <a:br>
              <a:rPr lang="en-US" b="1" u="sng" dirty="0"/>
            </a:br>
            <a:r>
              <a:rPr lang="zh-CN" altLang="en-US" b="1" u="sng" dirty="0"/>
              <a:t>澄清冲突根源</a:t>
            </a:r>
            <a:r>
              <a:rPr lang="en-US" altLang="zh-CN" b="1" u="sng" dirty="0"/>
              <a:t>(</a:t>
            </a:r>
            <a:r>
              <a:rPr lang="zh-CN" altLang="en-US" b="1" u="sng" dirty="0"/>
              <a:t>步骤</a:t>
            </a:r>
            <a:r>
              <a:rPr lang="en-US" altLang="zh-CN" b="1" u="sng" dirty="0"/>
              <a:t>4)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066800"/>
            <a:ext cx="9144000" cy="57912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dirty="0"/>
              <a:t>Is there some </a:t>
            </a:r>
            <a:r>
              <a:rPr lang="en-US" b="1" dirty="0"/>
              <a:t>uniqueness on the other person’s side</a:t>
            </a:r>
            <a:r>
              <a:rPr lang="en-US" dirty="0"/>
              <a:t> that I am not understanding (expectations, culture, preferences, or communications style)?</a:t>
            </a:r>
            <a:r>
              <a:rPr lang="zh-CN" altLang="en-US" dirty="0"/>
              <a:t>在另一方是否有我不理解的独特性</a:t>
            </a:r>
            <a:r>
              <a:rPr lang="en-US" altLang="zh-CN" dirty="0"/>
              <a:t>(</a:t>
            </a:r>
            <a:r>
              <a:rPr lang="zh-CN" altLang="en-US" dirty="0"/>
              <a:t>期望、文化、偏好或沟通方式</a:t>
            </a:r>
            <a:r>
              <a:rPr lang="en-US" altLang="zh-CN" dirty="0"/>
              <a:t>)</a:t>
            </a:r>
            <a:r>
              <a:rPr lang="zh-CN" altLang="en-US" dirty="0"/>
              <a:t>？</a:t>
            </a:r>
            <a:endParaRPr lang="en-US" dirty="0"/>
          </a:p>
          <a:p>
            <a:pPr marL="914400" lvl="1" indent="-514350"/>
            <a:r>
              <a:rPr lang="en-US" dirty="0"/>
              <a:t>If “yes,” ask questions and give them an opportunity to clarify their position, thoughts, and feelings.</a:t>
            </a:r>
            <a:r>
              <a:rPr lang="zh-CN" altLang="en-US" dirty="0"/>
              <a:t>如果“是”，提出问题并给他们机会澄清他们的立场、想法和感受</a:t>
            </a:r>
            <a:endParaRPr lang="en-US" dirty="0"/>
          </a:p>
          <a:p>
            <a:pPr marL="914400" lvl="1" indent="-514350"/>
            <a:r>
              <a:rPr lang="en-US" dirty="0"/>
              <a:t>If “no,” ask the next question…</a:t>
            </a:r>
          </a:p>
          <a:p>
            <a:pPr marL="914400" lvl="1" indent="-514350">
              <a:buNone/>
            </a:pPr>
            <a:r>
              <a:rPr lang="en-US" altLang="zh-CN" dirty="0"/>
              <a:t>       </a:t>
            </a:r>
            <a:r>
              <a:rPr lang="zh-CN" altLang="en-US" dirty="0"/>
              <a:t>如果“否”，问下一个问题</a:t>
            </a:r>
            <a:r>
              <a:rPr lang="en-US" altLang="zh-CN" dirty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44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-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u="sng" dirty="0"/>
              <a:t>Clarifying Sources of Conflict (step 5)</a:t>
            </a:r>
            <a:br>
              <a:rPr lang="en-US" b="1" u="sng" dirty="0"/>
            </a:br>
            <a:r>
              <a:rPr lang="zh-CN" altLang="en-US" b="1" u="sng" dirty="0"/>
              <a:t>澄清冲突根源</a:t>
            </a:r>
            <a:r>
              <a:rPr lang="en-US" altLang="zh-CN" b="1" u="sng" dirty="0"/>
              <a:t>(</a:t>
            </a:r>
            <a:r>
              <a:rPr lang="zh-CN" altLang="en-US" b="1" u="sng" dirty="0"/>
              <a:t>步骤</a:t>
            </a:r>
            <a:r>
              <a:rPr lang="en-US" altLang="zh-CN" b="1" u="sng" dirty="0"/>
              <a:t>5)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143000"/>
            <a:ext cx="9144000" cy="58674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n-US" dirty="0"/>
              <a:t>Is there </a:t>
            </a:r>
            <a:r>
              <a:rPr lang="en-US" b="1" dirty="0"/>
              <a:t>a weakness in the other person’s life </a:t>
            </a:r>
            <a:r>
              <a:rPr lang="en-US" dirty="0"/>
              <a:t>that is causing a communications breakdown (and frustration in your relationship)?</a:t>
            </a:r>
            <a:r>
              <a:rPr lang="zh-CN" altLang="en-US" dirty="0"/>
              <a:t>对方的生活中是否有弱点会导致沟通破裂</a:t>
            </a:r>
            <a:r>
              <a:rPr lang="en-US" altLang="zh-CN" dirty="0"/>
              <a:t>(</a:t>
            </a:r>
            <a:r>
              <a:rPr lang="zh-CN" altLang="en-US" dirty="0"/>
              <a:t>以及你们关系中的挫折感</a:t>
            </a:r>
            <a:r>
              <a:rPr lang="en-US" altLang="zh-CN" dirty="0"/>
              <a:t>)</a:t>
            </a:r>
            <a:endParaRPr lang="en-US" dirty="0"/>
          </a:p>
          <a:p>
            <a:pPr marL="914400" lvl="1" indent="-514350"/>
            <a:r>
              <a:rPr lang="en-US" dirty="0"/>
              <a:t>Use facts to try and identify this weakness and gently explain how it is causing conflict:</a:t>
            </a:r>
            <a:r>
              <a:rPr lang="zh-CN" altLang="en-US" dirty="0"/>
              <a:t>利用事实试图识别这一弱点，并温和地解释它是如何造成冲突的：</a:t>
            </a:r>
            <a:endParaRPr lang="en-US" dirty="0"/>
          </a:p>
          <a:p>
            <a:pPr marL="1314450" lvl="2" indent="-514350"/>
            <a:r>
              <a:rPr lang="en-US" dirty="0"/>
              <a:t>“When you did _____, I felt ______.”</a:t>
            </a:r>
            <a:r>
              <a:rPr lang="en-US" altLang="zh-CN" dirty="0"/>
              <a:t> </a:t>
            </a:r>
          </a:p>
          <a:p>
            <a:pPr marL="1314450" lvl="2" indent="-514350"/>
            <a:r>
              <a:rPr lang="en-US" altLang="zh-CN" dirty="0"/>
              <a:t>“</a:t>
            </a:r>
            <a:r>
              <a:rPr lang="zh-CN" altLang="en-US" dirty="0"/>
              <a:t>你这样做的时候，我感觉到了。”</a:t>
            </a:r>
            <a:endParaRPr lang="en-US" dirty="0"/>
          </a:p>
          <a:p>
            <a:pPr marL="1314450" lvl="2" indent="-514350"/>
            <a:r>
              <a:rPr lang="en-US" dirty="0"/>
              <a:t>“When you said ______, I thought _______.”</a:t>
            </a:r>
            <a:r>
              <a:rPr lang="en-US" altLang="zh-CN" dirty="0"/>
              <a:t> </a:t>
            </a:r>
          </a:p>
          <a:p>
            <a:pPr marL="1314450" lvl="2" indent="-514350"/>
            <a:r>
              <a:rPr lang="en-US" altLang="zh-CN" dirty="0"/>
              <a:t>“</a:t>
            </a:r>
            <a:r>
              <a:rPr lang="zh-CN" altLang="en-US" dirty="0"/>
              <a:t>当你说</a:t>
            </a:r>
            <a:r>
              <a:rPr lang="en-US" altLang="zh-CN" dirty="0"/>
              <a:t>___</a:t>
            </a:r>
            <a:r>
              <a:rPr lang="zh-CN" altLang="en-US" dirty="0"/>
              <a:t>，我觉得</a:t>
            </a:r>
            <a:r>
              <a:rPr lang="en-US" altLang="zh-CN" dirty="0"/>
              <a:t>_____.”</a:t>
            </a:r>
            <a:endParaRPr lang="en-US" dirty="0"/>
          </a:p>
          <a:p>
            <a:pPr marL="914400" lvl="1" indent="-514350"/>
            <a:r>
              <a:rPr lang="en-US" dirty="0"/>
              <a:t>If “no,” ask the next question…</a:t>
            </a:r>
          </a:p>
          <a:p>
            <a:pPr marL="914400" lvl="1" indent="-514350">
              <a:buNone/>
            </a:pPr>
            <a:r>
              <a:rPr lang="zh-CN" altLang="en-US" dirty="0"/>
              <a:t>       如果“否”，问下一个问题</a:t>
            </a:r>
            <a:r>
              <a:rPr lang="en-US" altLang="zh-CN" dirty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692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762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b="1" u="sng" dirty="0"/>
              <a:t>Clarifying Sources of Conflict (step 6)</a:t>
            </a:r>
            <a:br>
              <a:rPr lang="en-US" b="1" u="sng" dirty="0"/>
            </a:br>
            <a:r>
              <a:rPr lang="zh-CN" altLang="en-US" b="1" u="sng" dirty="0"/>
              <a:t>澄清冲突根源</a:t>
            </a:r>
            <a:r>
              <a:rPr lang="en-US" altLang="zh-CN" b="1" u="sng" dirty="0"/>
              <a:t>(</a:t>
            </a:r>
            <a:r>
              <a:rPr lang="zh-CN" altLang="en-US" b="1" u="sng" dirty="0"/>
              <a:t>步骤</a:t>
            </a:r>
            <a:r>
              <a:rPr lang="en-US" altLang="zh-CN" b="1" u="sng" dirty="0"/>
              <a:t>6)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066800"/>
            <a:ext cx="8915400" cy="58674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en-US" dirty="0"/>
              <a:t>Did </a:t>
            </a:r>
            <a:r>
              <a:rPr lang="en-US" b="1" dirty="0"/>
              <a:t>the other person do something wrong</a:t>
            </a:r>
            <a:r>
              <a:rPr lang="en-US" dirty="0"/>
              <a:t>? Would they agree that they’ve gone against their moral conscience in some way?</a:t>
            </a:r>
            <a:r>
              <a:rPr lang="zh-CN" altLang="en-US" dirty="0"/>
              <a:t>对方做错了什么吗？他们会同意他们在某种程度上违背了他们的道德良知吗</a:t>
            </a:r>
            <a:r>
              <a:rPr lang="en-US" altLang="zh-CN" dirty="0"/>
              <a:t>?</a:t>
            </a:r>
            <a:endParaRPr lang="en-US" dirty="0"/>
          </a:p>
          <a:p>
            <a:pPr marL="914400" lvl="1" indent="-514350"/>
            <a:r>
              <a:rPr lang="en-US" dirty="0"/>
              <a:t>If “yes” and you value your relationship with the other person, you need to point if out.</a:t>
            </a:r>
            <a:r>
              <a:rPr lang="zh-CN" altLang="en-US" dirty="0"/>
              <a:t>如果“是”并且你重视你与他人的关系，你需要指出。</a:t>
            </a:r>
            <a:endParaRPr lang="en-US" dirty="0"/>
          </a:p>
          <a:p>
            <a:pPr marL="914400" lvl="1" indent="-514350"/>
            <a:r>
              <a:rPr lang="en-US" dirty="0"/>
              <a:t>While it may seem easier or safer to ignore the problem, it is actually more honorable to show that you’re willing to help them grow.</a:t>
            </a:r>
            <a:r>
              <a:rPr lang="zh-CN" altLang="en-US" dirty="0"/>
              <a:t>尽管忽视这个问题似乎更容易或更安全，但表明你愿意帮助他们成长，实际上更值得尊敬</a:t>
            </a:r>
            <a:endParaRPr lang="en-US" dirty="0"/>
          </a:p>
          <a:p>
            <a:pPr marL="914400" lvl="1" indent="-514350"/>
            <a:r>
              <a:rPr lang="en-US" dirty="0"/>
              <a:t>It also shows that you value your relationship enough to work through difficult situations.</a:t>
            </a:r>
          </a:p>
          <a:p>
            <a:pPr marL="914400" lvl="1" indent="-514350">
              <a:buNone/>
            </a:pPr>
            <a:r>
              <a:rPr lang="zh-CN" altLang="en-US" dirty="0"/>
              <a:t>        这也表明，你足够重视你的关系，在困难的情况下能够克服问题。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884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020762"/>
          </a:xfrm>
        </p:spPr>
        <p:txBody>
          <a:bodyPr>
            <a:normAutofit fontScale="90000"/>
          </a:bodyPr>
          <a:lstStyle/>
          <a:p>
            <a:r>
              <a:rPr lang="en-US" b="1" u="sng" dirty="0"/>
              <a:t>Why do we have Conflicts?</a:t>
            </a:r>
            <a:br>
              <a:rPr lang="en-US" b="1" u="sng" dirty="0"/>
            </a:br>
            <a:r>
              <a:rPr lang="zh-CN" altLang="en-US" b="1" u="sng" dirty="0"/>
              <a:t>我们为什么发生冲突？</a:t>
            </a:r>
            <a:endParaRPr lang="en-US" b="1" u="sng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41125" y="1447800"/>
            <a:ext cx="9627618" cy="5334000"/>
          </a:xfrm>
        </p:spPr>
        <p:txBody>
          <a:bodyPr>
            <a:normAutofit/>
          </a:bodyPr>
          <a:lstStyle/>
          <a:p>
            <a:pPr>
              <a:spcAft>
                <a:spcPts val="2400"/>
              </a:spcAft>
            </a:pPr>
            <a:r>
              <a:rPr lang="en-US" dirty="0"/>
              <a:t>We are different: genders, backgrounds, personalities, values, opinions.       </a:t>
            </a:r>
            <a:r>
              <a:rPr lang="zh-CN" altLang="en-US" dirty="0"/>
              <a:t>我们是不同的：性别、背景、个性、价值观、观点。</a:t>
            </a:r>
            <a:endParaRPr lang="en-US" dirty="0"/>
          </a:p>
          <a:p>
            <a:pPr>
              <a:spcAft>
                <a:spcPts val="2400"/>
              </a:spcAft>
            </a:pPr>
            <a:r>
              <a:rPr lang="en-US" dirty="0"/>
              <a:t>We are naturally self-centered and don’t like to change (ourselves).</a:t>
            </a:r>
            <a:r>
              <a:rPr lang="zh-CN" altLang="en-US" dirty="0"/>
              <a:t>     </a:t>
            </a:r>
            <a:endParaRPr lang="en-US" altLang="zh-CN" dirty="0"/>
          </a:p>
          <a:p>
            <a:pPr>
              <a:spcAft>
                <a:spcPts val="2400"/>
              </a:spcAft>
            </a:pPr>
            <a:r>
              <a:rPr lang="en-US" dirty="0"/>
              <a:t>It can be easier to complain about our differences than to say what we like about a person and thank them for what they do.   </a:t>
            </a:r>
            <a:r>
              <a:rPr lang="zh-CN" altLang="en-US" dirty="0"/>
              <a:t>抱怨我们之间的分歧比表达钦佩和感谢容易得多。</a:t>
            </a:r>
            <a:endParaRPr lang="en-US" dirty="0"/>
          </a:p>
          <a:p>
            <a:pPr>
              <a:spcAft>
                <a:spcPts val="2400"/>
              </a:spcAft>
            </a:pPr>
            <a:r>
              <a:rPr lang="en-US" dirty="0"/>
              <a:t>As we get older, we may spend less time communicating with each other.</a:t>
            </a:r>
            <a:r>
              <a:rPr lang="en-US" altLang="zh-CN" dirty="0"/>
              <a:t>   </a:t>
            </a:r>
            <a:r>
              <a:rPr lang="zh-CN" altLang="en-US" dirty="0"/>
              <a:t>我们在一起的时间越长，我们的交流就越少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03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356986"/>
            <a:ext cx="8911687" cy="824546"/>
          </a:xfrm>
        </p:spPr>
        <p:txBody>
          <a:bodyPr>
            <a:normAutofit/>
          </a:bodyPr>
          <a:lstStyle/>
          <a:p>
            <a:r>
              <a:rPr lang="en-US" sz="4000" b="1" u="sng" dirty="0"/>
              <a:t>Principles for Handling Conflict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5380" y="1448656"/>
            <a:ext cx="9791272" cy="4674742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3200" dirty="0"/>
              <a:t>Regularly express appreciation for each other.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3200" dirty="0"/>
              <a:t>Identify and accept differences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3200" dirty="0"/>
              <a:t>Improve your communications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3200" dirty="0"/>
              <a:t>Learn to negotiate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3200" dirty="0"/>
              <a:t>Pray together</a:t>
            </a:r>
          </a:p>
        </p:txBody>
      </p:sp>
    </p:spTree>
    <p:extLst>
      <p:ext uri="{BB962C8B-B14F-4D97-AF65-F5344CB8AC3E}">
        <p14:creationId xmlns:p14="http://schemas.microsoft.com/office/powerpoint/2010/main" val="2963593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4" y="141225"/>
            <a:ext cx="8911687" cy="937562"/>
          </a:xfrm>
        </p:spPr>
        <p:txBody>
          <a:bodyPr/>
          <a:lstStyle/>
          <a:p>
            <a:r>
              <a:rPr lang="en-US" b="1" dirty="0"/>
              <a:t>1. </a:t>
            </a:r>
            <a:r>
              <a:rPr lang="en-US" b="1" u="sng" dirty="0"/>
              <a:t>Expressing Appreciation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21959" y="1438382"/>
            <a:ext cx="4024411" cy="5075434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400" dirty="0"/>
              <a:t>Focus on what you like and admire about your partner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400" dirty="0"/>
              <a:t>Express gratitude for </a:t>
            </a:r>
            <a:r>
              <a:rPr lang="en-US" sz="2400" b="1" dirty="0"/>
              <a:t>what</a:t>
            </a:r>
            <a:r>
              <a:rPr lang="en-US" sz="2400" dirty="0"/>
              <a:t> your partner </a:t>
            </a:r>
            <a:r>
              <a:rPr lang="en-US" sz="2400" b="1" dirty="0"/>
              <a:t>does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400" dirty="0"/>
              <a:t>Show appreciation for </a:t>
            </a:r>
            <a:r>
              <a:rPr lang="en-US" sz="2400" b="1" dirty="0"/>
              <a:t>who</a:t>
            </a:r>
            <a:r>
              <a:rPr lang="en-US" sz="2400" dirty="0"/>
              <a:t> your partner </a:t>
            </a:r>
            <a:r>
              <a:rPr lang="en-US" sz="2400" b="1" dirty="0"/>
              <a:t>is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400" dirty="0"/>
              <a:t>Make it a daily practice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7928" y="1448653"/>
            <a:ext cx="5291191" cy="5085708"/>
          </a:xfrm>
          <a:ln>
            <a:solidFill>
              <a:schemeClr val="tx1"/>
            </a:solidFill>
          </a:ln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b="1" u="sng" dirty="0"/>
              <a:t>Exercise 1</a:t>
            </a:r>
            <a:r>
              <a:rPr lang="en-US" b="1" dirty="0"/>
              <a:t>.  Write down</a:t>
            </a:r>
            <a:r>
              <a:rPr lang="en-US" dirty="0"/>
              <a:t> 3 things that you appreciate about your husband / wife.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Think about things that </a:t>
            </a:r>
            <a:r>
              <a:rPr lang="en-US" u="sng" dirty="0"/>
              <a:t>they do</a:t>
            </a:r>
            <a:r>
              <a:rPr lang="en-US" dirty="0"/>
              <a:t>, </a:t>
            </a:r>
            <a:r>
              <a:rPr lang="en-US" u="sng" dirty="0"/>
              <a:t>who they are</a:t>
            </a:r>
            <a:r>
              <a:rPr lang="en-US" dirty="0"/>
              <a:t>, and things that you </a:t>
            </a:r>
            <a:r>
              <a:rPr lang="en-US" u="sng" dirty="0"/>
              <a:t>usually ignore</a:t>
            </a:r>
            <a:r>
              <a:rPr lang="en-US" dirty="0"/>
              <a:t>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When you finish, show each other what you’ve written down.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u="sng" dirty="0"/>
              <a:t>For example</a:t>
            </a:r>
            <a:r>
              <a:rPr lang="en-US" dirty="0"/>
              <a:t>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Thank you for working hard to provide for us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Thank you for making our home comfortable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I appreciate that you are always truthful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Thank you for reminding me about important things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I appreciate that don’t waste time and money.</a:t>
            </a:r>
          </a:p>
        </p:txBody>
      </p:sp>
    </p:spTree>
    <p:extLst>
      <p:ext uri="{BB962C8B-B14F-4D97-AF65-F5344CB8AC3E}">
        <p14:creationId xmlns:p14="http://schemas.microsoft.com/office/powerpoint/2010/main" val="612592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CC77F2-BB85-D1F1-0526-9F72AC9542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25282-EDE0-CB8B-0000-55C5F826B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6753" y="200593"/>
            <a:ext cx="9461542" cy="1280890"/>
          </a:xfrm>
        </p:spPr>
        <p:txBody>
          <a:bodyPr/>
          <a:lstStyle/>
          <a:p>
            <a:r>
              <a:rPr lang="en-US" b="1" dirty="0"/>
              <a:t>2. </a:t>
            </a:r>
            <a:r>
              <a:rPr lang="en-US" b="1" u="sng" dirty="0"/>
              <a:t>Identify and Accept Differences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66991B-1C2C-CA92-E081-AA586048A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6754" y="1371601"/>
            <a:ext cx="9311590" cy="5173038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2400"/>
              </a:spcAft>
            </a:pPr>
            <a:r>
              <a:rPr lang="en-US" dirty="0"/>
              <a:t>Men and Women are different!  This is God’s good design:</a:t>
            </a:r>
          </a:p>
          <a:p>
            <a:pPr>
              <a:spcBef>
                <a:spcPts val="600"/>
              </a:spcBef>
              <a:spcAft>
                <a:spcPts val="2400"/>
              </a:spcAft>
            </a:pPr>
            <a:r>
              <a:rPr lang="en-US" dirty="0"/>
              <a:t>“The LORD God said, “It is not good for the man to be alone. I will make a </a:t>
            </a:r>
            <a:r>
              <a:rPr lang="en-US" b="1" dirty="0"/>
              <a:t>helper</a:t>
            </a:r>
            <a:r>
              <a:rPr lang="en-US" dirty="0"/>
              <a:t> </a:t>
            </a:r>
            <a:r>
              <a:rPr lang="en-US" b="1" dirty="0"/>
              <a:t>suitable</a:t>
            </a:r>
            <a:r>
              <a:rPr lang="en-US" dirty="0"/>
              <a:t> for him.”  Genesis 2:18</a:t>
            </a:r>
          </a:p>
          <a:p>
            <a:pPr>
              <a:spcBef>
                <a:spcPts val="600"/>
              </a:spcBef>
              <a:spcAft>
                <a:spcPts val="2400"/>
              </a:spcAft>
            </a:pPr>
            <a:r>
              <a:rPr lang="en-US" dirty="0"/>
              <a:t>“…a </a:t>
            </a:r>
            <a:r>
              <a:rPr lang="en-US" b="1" dirty="0"/>
              <a:t>companion</a:t>
            </a:r>
            <a:r>
              <a:rPr lang="en-US" dirty="0"/>
              <a:t> for him who </a:t>
            </a:r>
            <a:r>
              <a:rPr lang="en-US" b="1" dirty="0"/>
              <a:t>corresponds</a:t>
            </a:r>
            <a:r>
              <a:rPr lang="en-US" dirty="0"/>
              <a:t> to him.” </a:t>
            </a:r>
          </a:p>
          <a:p>
            <a:pPr>
              <a:spcBef>
                <a:spcPts val="600"/>
              </a:spcBef>
              <a:spcAft>
                <a:spcPts val="2400"/>
              </a:spcAft>
            </a:pPr>
            <a:r>
              <a:rPr lang="en-US" dirty="0"/>
              <a:t>God made your spouse to “complete” you!</a:t>
            </a:r>
          </a:p>
          <a:p>
            <a:pPr>
              <a:spcBef>
                <a:spcPts val="600"/>
              </a:spcBef>
              <a:spcAft>
                <a:spcPts val="2400"/>
              </a:spcAft>
            </a:pPr>
            <a:r>
              <a:rPr lang="en-US" dirty="0"/>
              <a:t>She/He will stretch you – and sometimes, frustrate you…</a:t>
            </a:r>
          </a:p>
          <a:p>
            <a:pPr>
              <a:spcBef>
                <a:spcPts val="600"/>
              </a:spcBef>
              <a:spcAft>
                <a:spcPts val="24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169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792162"/>
          </a:xfrm>
        </p:spPr>
        <p:txBody>
          <a:bodyPr>
            <a:normAutofit/>
          </a:bodyPr>
          <a:lstStyle/>
          <a:p>
            <a:r>
              <a:rPr lang="en-US" b="1" u="sng" dirty="0"/>
              <a:t>Typical Gender Differences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7075506"/>
              </p:ext>
            </p:extLst>
          </p:nvPr>
        </p:nvGraphicFramePr>
        <p:xfrm>
          <a:off x="1752600" y="752109"/>
          <a:ext cx="8686800" cy="6062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val="2734213243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3246314508"/>
                    </a:ext>
                  </a:extLst>
                </a:gridCol>
              </a:tblGrid>
              <a:tr h="3904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  <a:r>
                        <a:rPr lang="ja-JP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女性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  <a:r>
                        <a:rPr lang="ja-JP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男性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0389873"/>
                  </a:ext>
                </a:extLst>
              </a:tr>
              <a:tr h="587714"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提供建议和方向</a:t>
                      </a:r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;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offer advice and direction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提供解决方法</a:t>
                      </a:r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;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offer solutions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56213901"/>
                  </a:ext>
                </a:extLst>
              </a:tr>
              <a:tr h="390472"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做出改进</a:t>
                      </a:r>
                      <a:r>
                        <a:rPr lang="en-US" altLang="ja-JP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; </a:t>
                      </a: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make improvements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想要修正事情; want to fix things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68561048"/>
                  </a:ext>
                </a:extLst>
              </a:tr>
              <a:tr h="587714"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需要被倾听和理解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need to be heard and understood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结果关联自我形象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self image tied to results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09727090"/>
                  </a:ext>
                </a:extLst>
              </a:tr>
              <a:tr h="587714"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喜欢连接和交谈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like to connect and talk things out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喜欢暂时隔离去思考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like to disconnect and think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32781154"/>
                  </a:ext>
                </a:extLst>
              </a:tr>
              <a:tr h="390472"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每天说</a:t>
                      </a:r>
                      <a:r>
                        <a:rPr lang="en-US" altLang="ja-JP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25000; 25000 </a:t>
                      </a: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words per day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每天说</a:t>
                      </a:r>
                      <a:r>
                        <a:rPr lang="en-US" altLang="ja-JP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15000; 15000 </a:t>
                      </a: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words per day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12614288"/>
                  </a:ext>
                </a:extLst>
              </a:tr>
              <a:tr h="587714"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专注亲密关系和理解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focus on intimacy and understanding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专注事实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focus on facts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08728729"/>
                  </a:ext>
                </a:extLst>
              </a:tr>
              <a:tr h="390472"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更感性</a:t>
                      </a:r>
                      <a:r>
                        <a:rPr lang="en-US" altLang="ja-JP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; </a:t>
                      </a: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more emotional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更务实</a:t>
                      </a:r>
                      <a:r>
                        <a:rPr lang="en-US" altLang="ja-JP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; </a:t>
                      </a: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more practical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43333509"/>
                  </a:ext>
                </a:extLst>
              </a:tr>
              <a:tr h="390472"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安全第一</a:t>
                      </a:r>
                      <a:r>
                        <a:rPr lang="en-US" altLang="ja-JP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; </a:t>
                      </a: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play it safe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喜欢冒险</a:t>
                      </a:r>
                      <a:r>
                        <a:rPr lang="en-US" altLang="ja-JP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; </a:t>
                      </a: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take risks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96683470"/>
                  </a:ext>
                </a:extLst>
              </a:tr>
              <a:tr h="390472"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对情绪感觉灵敏</a:t>
                      </a:r>
                      <a:r>
                        <a:rPr lang="en-US" altLang="ja-JP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; </a:t>
                      </a: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very aware of emotions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不知觉情绪</a:t>
                      </a:r>
                      <a:r>
                        <a:rPr lang="en-US" altLang="ja-JP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; </a:t>
                      </a: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unaware of emotions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3883165"/>
                  </a:ext>
                </a:extLst>
              </a:tr>
              <a:tr h="390472"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避免冲突</a:t>
                      </a:r>
                      <a:r>
                        <a:rPr lang="en-US" altLang="ja-JP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; </a:t>
                      </a: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avoid conflict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面对冲突</a:t>
                      </a:r>
                      <a:r>
                        <a:rPr lang="en-US" altLang="ja-JP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; </a:t>
                      </a: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engage in conflict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06964545"/>
                  </a:ext>
                </a:extLst>
              </a:tr>
              <a:tr h="587714"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倾听更全面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hear and listen better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选取不中听的内容或是忽视谈话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hear poorly and ignore conversation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39773731"/>
                  </a:ext>
                </a:extLst>
              </a:tr>
              <a:tr h="390472"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享受合作</a:t>
                      </a:r>
                      <a:r>
                        <a:rPr lang="en-US" altLang="ja-JP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; </a:t>
                      </a: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enjoy cooperation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享受竞争</a:t>
                      </a:r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;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enjoy competition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525986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3922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004" y="-6742"/>
            <a:ext cx="4876800" cy="68714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1229" y="200593"/>
            <a:ext cx="4527066" cy="1280890"/>
          </a:xfrm>
        </p:spPr>
        <p:txBody>
          <a:bodyPr/>
          <a:lstStyle/>
          <a:p>
            <a:r>
              <a:rPr lang="en-US" b="1" dirty="0"/>
              <a:t>2. </a:t>
            </a:r>
            <a:r>
              <a:rPr lang="en-US" b="1" u="sng" dirty="0"/>
              <a:t>Identify and Accept Differences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4378" y="1613043"/>
            <a:ext cx="4633965" cy="4931595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600"/>
              </a:spcBef>
              <a:spcAft>
                <a:spcPts val="2400"/>
              </a:spcAft>
            </a:pPr>
            <a:r>
              <a:rPr lang="en-US" dirty="0"/>
              <a:t>We all have differences in personality, upbringing, and values</a:t>
            </a:r>
          </a:p>
          <a:p>
            <a:pPr>
              <a:spcBef>
                <a:spcPts val="600"/>
              </a:spcBef>
              <a:spcAft>
                <a:spcPts val="2400"/>
              </a:spcAft>
            </a:pPr>
            <a:r>
              <a:rPr lang="en-US" dirty="0"/>
              <a:t>Your marriage is a partnership to combine your strengths and support each other’s weaknesses</a:t>
            </a:r>
          </a:p>
          <a:p>
            <a:pPr>
              <a:spcBef>
                <a:spcPts val="600"/>
              </a:spcBef>
              <a:spcAft>
                <a:spcPts val="2400"/>
              </a:spcAft>
            </a:pPr>
            <a:r>
              <a:rPr lang="en-US" dirty="0"/>
              <a:t>Don’t expect to immediately change each other</a:t>
            </a:r>
          </a:p>
          <a:p>
            <a:pPr>
              <a:spcBef>
                <a:spcPts val="600"/>
              </a:spcBef>
              <a:spcAft>
                <a:spcPts val="2400"/>
              </a:spcAft>
            </a:pPr>
            <a:r>
              <a:rPr lang="en-US" dirty="0"/>
              <a:t>“Accept one another then, just as Christ accepted you…” Romans 15:7</a:t>
            </a:r>
          </a:p>
        </p:txBody>
      </p:sp>
    </p:spTree>
    <p:extLst>
      <p:ext uri="{BB962C8B-B14F-4D97-AF65-F5344CB8AC3E}">
        <p14:creationId xmlns:p14="http://schemas.microsoft.com/office/powerpoint/2010/main" val="4283706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1184</TotalTime>
  <Words>3338</Words>
  <Application>Microsoft Office PowerPoint</Application>
  <PresentationFormat>Widescreen</PresentationFormat>
  <Paragraphs>258</Paragraphs>
  <Slides>32</Slides>
  <Notes>8</Notes>
  <HiddenSlides>6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Arial</vt:lpstr>
      <vt:lpstr>Arial Narrow</vt:lpstr>
      <vt:lpstr>Calibri</vt:lpstr>
      <vt:lpstr>Californian FB</vt:lpstr>
      <vt:lpstr>Century Gothic</vt:lpstr>
      <vt:lpstr>Courier New</vt:lpstr>
      <vt:lpstr>Wingdings</vt:lpstr>
      <vt:lpstr>Wingdings 3</vt:lpstr>
      <vt:lpstr>Wisp</vt:lpstr>
      <vt:lpstr>Session 3 : Conflict Resolution</vt:lpstr>
      <vt:lpstr>Two Ways to Deal with Conflicts 对应冲突的两种方法</vt:lpstr>
      <vt:lpstr>Dealing with Conflicts对应冲突</vt:lpstr>
      <vt:lpstr>Why do we have Conflicts? 我们为什么发生冲突？</vt:lpstr>
      <vt:lpstr>Principles for Handling Conflict</vt:lpstr>
      <vt:lpstr>1. Expressing Appreciation</vt:lpstr>
      <vt:lpstr>2. Identify and Accept Differences</vt:lpstr>
      <vt:lpstr>Typical Gender Differences</vt:lpstr>
      <vt:lpstr>2. Identify and Accept Differences</vt:lpstr>
      <vt:lpstr>PowerPoint Presentation</vt:lpstr>
      <vt:lpstr>Personal Activity: Different Ways to Handle Anger 个人活动：愤怒的不同应对方式 (Everyone is different) 每个人都有区别</vt:lpstr>
      <vt:lpstr>PowerPoint Presentation</vt:lpstr>
      <vt:lpstr>PowerPoint Presentation</vt:lpstr>
      <vt:lpstr>Rhinoceros (Rhino)犀牛 </vt:lpstr>
      <vt:lpstr>Hedgehog刺猬</vt:lpstr>
      <vt:lpstr>3. Improve your communications</vt:lpstr>
      <vt:lpstr>When dealing with conflict: 在处理冲突时：</vt:lpstr>
      <vt:lpstr>4. Learn to Negotiate – six steps</vt:lpstr>
      <vt:lpstr>5. Praying Together</vt:lpstr>
      <vt:lpstr>一些重要的真理 (Some important truths)</vt:lpstr>
      <vt:lpstr>Principles for Handling Conflict</vt:lpstr>
      <vt:lpstr>Homework (remember – your marriage is worth it!)</vt:lpstr>
      <vt:lpstr>Additional ideas about anger and conflict resolution</vt:lpstr>
      <vt:lpstr>没解决的愤怒的影响 The Effects of Unresolved Anger</vt:lpstr>
      <vt:lpstr>没解决的愤怒的影响 Physical Effects of Suppressed Anger</vt:lpstr>
      <vt:lpstr>Five Reactions to Conflict 对冲突的五种反应</vt:lpstr>
      <vt:lpstr>Clarifying Sources of Conflict (step 1) 澄清冲突根源(步骤1)</vt:lpstr>
      <vt:lpstr>Clarifying Sources of Conflict (step 2) 澄清冲突根源(步骤2)</vt:lpstr>
      <vt:lpstr>Clarifying Sources of Conflict (step 3) 澄清冲突根源(步骤3)</vt:lpstr>
      <vt:lpstr>Clarifying Sources of Conflict (step 4) 澄清冲突根源(步骤4)</vt:lpstr>
      <vt:lpstr>Clarifying Sources of Conflict (step 5) 澄清冲突根源(步骤5)</vt:lpstr>
      <vt:lpstr>Clarifying Sources of Conflict (step 6) 澄清冲突根源(步骤6)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1 : Building Strong Foundations</dc:title>
  <dc:creator>Mark Robnett</dc:creator>
  <cp:lastModifiedBy>Mark Robnett</cp:lastModifiedBy>
  <cp:revision>58</cp:revision>
  <dcterms:created xsi:type="dcterms:W3CDTF">2021-04-23T18:43:31Z</dcterms:created>
  <dcterms:modified xsi:type="dcterms:W3CDTF">2025-09-01T18:07:31Z</dcterms:modified>
</cp:coreProperties>
</file>