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21"/>
  </p:notesMasterIdLst>
  <p:handoutMasterIdLst>
    <p:handoutMasterId r:id="rId22"/>
  </p:handoutMasterIdLst>
  <p:sldIdLst>
    <p:sldId id="256" r:id="rId2"/>
    <p:sldId id="257" r:id="rId3"/>
    <p:sldId id="261" r:id="rId4"/>
    <p:sldId id="259" r:id="rId5"/>
    <p:sldId id="262" r:id="rId6"/>
    <p:sldId id="260" r:id="rId7"/>
    <p:sldId id="269" r:id="rId8"/>
    <p:sldId id="270" r:id="rId9"/>
    <p:sldId id="275" r:id="rId10"/>
    <p:sldId id="276" r:id="rId11"/>
    <p:sldId id="263" r:id="rId12"/>
    <p:sldId id="264" r:id="rId13"/>
    <p:sldId id="265" r:id="rId14"/>
    <p:sldId id="277" r:id="rId15"/>
    <p:sldId id="278" r:id="rId16"/>
    <p:sldId id="267" r:id="rId17"/>
    <p:sldId id="266" r:id="rId18"/>
    <p:sldId id="279" r:id="rId19"/>
    <p:sldId id="268" r:id="rId20"/>
  </p:sldIdLst>
  <p:sldSz cx="12192000" cy="6858000"/>
  <p:notesSz cx="7102475" cy="938847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1346" autoAdjust="0"/>
    <p:restoredTop sz="77558" autoAdjust="0"/>
  </p:normalViewPr>
  <p:slideViewPr>
    <p:cSldViewPr snapToGrid="0">
      <p:cViewPr varScale="1">
        <p:scale>
          <a:sx n="82" d="100"/>
          <a:sy n="82" d="100"/>
        </p:scale>
        <p:origin x="912" y="300"/>
      </p:cViewPr>
      <p:guideLst/>
    </p:cSldViewPr>
  </p:slideViewPr>
  <p:notesTextViewPr>
    <p:cViewPr>
      <p:scale>
        <a:sx n="200" d="100"/>
        <a:sy n="200" d="100"/>
      </p:scale>
      <p:origin x="0" y="0"/>
    </p:cViewPr>
  </p:notesTextViewPr>
  <p:sorterViewPr>
    <p:cViewPr>
      <p:scale>
        <a:sx n="180" d="100"/>
        <a:sy n="18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7739" cy="471054"/>
          </a:xfrm>
          <a:prstGeom prst="rect">
            <a:avLst/>
          </a:prstGeom>
        </p:spPr>
        <p:txBody>
          <a:bodyPr vert="horz" lIns="94229" tIns="47114" rIns="94229" bIns="47114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23092" y="0"/>
            <a:ext cx="3077739" cy="471054"/>
          </a:xfrm>
          <a:prstGeom prst="rect">
            <a:avLst/>
          </a:prstGeom>
        </p:spPr>
        <p:txBody>
          <a:bodyPr vert="horz" lIns="94229" tIns="47114" rIns="94229" bIns="47114" rtlCol="0"/>
          <a:lstStyle>
            <a:lvl1pPr algn="r">
              <a:defRPr sz="1200"/>
            </a:lvl1pPr>
          </a:lstStyle>
          <a:p>
            <a:fld id="{99F54D79-D4C8-4B08-A95F-2B324FCB5FCD}" type="datetimeFigureOut">
              <a:rPr lang="en-US" smtClean="0"/>
              <a:t>6/23/2025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917422"/>
            <a:ext cx="3077739" cy="471053"/>
          </a:xfrm>
          <a:prstGeom prst="rect">
            <a:avLst/>
          </a:prstGeom>
        </p:spPr>
        <p:txBody>
          <a:bodyPr vert="horz" lIns="94229" tIns="47114" rIns="94229" bIns="47114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23092" y="8917422"/>
            <a:ext cx="3077739" cy="471053"/>
          </a:xfrm>
          <a:prstGeom prst="rect">
            <a:avLst/>
          </a:prstGeom>
        </p:spPr>
        <p:txBody>
          <a:bodyPr vert="horz" lIns="94229" tIns="47114" rIns="94229" bIns="47114" rtlCol="0" anchor="b"/>
          <a:lstStyle>
            <a:lvl1pPr algn="r">
              <a:defRPr sz="1200"/>
            </a:lvl1pPr>
          </a:lstStyle>
          <a:p>
            <a:fld id="{C371FDD6-9132-4E12-AA9F-1243163EF3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454402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7739" cy="471054"/>
          </a:xfrm>
          <a:prstGeom prst="rect">
            <a:avLst/>
          </a:prstGeom>
        </p:spPr>
        <p:txBody>
          <a:bodyPr vert="horz" lIns="94229" tIns="47114" rIns="94229" bIns="47114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3092" y="0"/>
            <a:ext cx="3077739" cy="471054"/>
          </a:xfrm>
          <a:prstGeom prst="rect">
            <a:avLst/>
          </a:prstGeom>
        </p:spPr>
        <p:txBody>
          <a:bodyPr vert="horz" lIns="94229" tIns="47114" rIns="94229" bIns="47114" rtlCol="0"/>
          <a:lstStyle>
            <a:lvl1pPr algn="r">
              <a:defRPr sz="1200"/>
            </a:lvl1pPr>
          </a:lstStyle>
          <a:p>
            <a:fld id="{A1782836-146D-47FA-A580-D25EBF870E4E}" type="datetimeFigureOut">
              <a:rPr lang="en-US" smtClean="0"/>
              <a:t>6/23/2025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35013" y="1173163"/>
            <a:ext cx="5632450" cy="31686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229" tIns="47114" rIns="94229" bIns="47114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10248" y="4518204"/>
            <a:ext cx="5681980" cy="3696712"/>
          </a:xfrm>
          <a:prstGeom prst="rect">
            <a:avLst/>
          </a:prstGeom>
        </p:spPr>
        <p:txBody>
          <a:bodyPr vert="horz" lIns="94229" tIns="47114" rIns="94229" bIns="47114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917422"/>
            <a:ext cx="3077739" cy="471053"/>
          </a:xfrm>
          <a:prstGeom prst="rect">
            <a:avLst/>
          </a:prstGeom>
        </p:spPr>
        <p:txBody>
          <a:bodyPr vert="horz" lIns="94229" tIns="47114" rIns="94229" bIns="47114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3092" y="8917422"/>
            <a:ext cx="3077739" cy="471053"/>
          </a:xfrm>
          <a:prstGeom prst="rect">
            <a:avLst/>
          </a:prstGeom>
        </p:spPr>
        <p:txBody>
          <a:bodyPr vert="horz" lIns="94229" tIns="47114" rIns="94229" bIns="47114" rtlCol="0" anchor="b"/>
          <a:lstStyle>
            <a:lvl1pPr algn="r">
              <a:defRPr sz="1200"/>
            </a:lvl1pPr>
          </a:lstStyle>
          <a:p>
            <a:fld id="{95952E43-2235-4977-9058-9C29D206FC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27600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42289">
              <a:defRPr/>
            </a:pPr>
            <a:r>
              <a:rPr lang="en-US" dirty="0"/>
              <a:t>We are not professional marriage counselors, but we do care about you!</a:t>
            </a:r>
          </a:p>
          <a:p>
            <a:pPr defTabSz="942289">
              <a:defRPr/>
            </a:pPr>
            <a:endParaRPr lang="en-US" dirty="0"/>
          </a:p>
          <a:p>
            <a:pPr defTabSz="942289">
              <a:defRPr/>
            </a:pPr>
            <a:r>
              <a:rPr lang="en-US" dirty="0"/>
              <a:t>Wedding clothing, photos, ceremony, dinner, guest lists, invitations, gifts, etc.</a:t>
            </a:r>
            <a:r>
              <a:rPr lang="en-US" baseline="0" dirty="0"/>
              <a:t>  Nothing is left to chance.  But the wedding is quickly over.</a:t>
            </a:r>
            <a:endParaRPr lang="en-US" dirty="0"/>
          </a:p>
          <a:p>
            <a:pPr defTabSz="942289">
              <a:defRPr/>
            </a:pPr>
            <a:endParaRPr lang="en-US" dirty="0"/>
          </a:p>
          <a:p>
            <a:pPr defTabSz="942289">
              <a:defRPr/>
            </a:pPr>
            <a:r>
              <a:rPr lang="en-US" dirty="0"/>
              <a:t>The marriage is much more</a:t>
            </a:r>
            <a:r>
              <a:rPr lang="en-US" baseline="0" dirty="0"/>
              <a:t> important and requires more work, but people fail to invest the time and energy preparing and working to make it successful.  Perhaps that’s why so many marriages are quickly over…</a:t>
            </a:r>
          </a:p>
          <a:p>
            <a:pPr defTabSz="942289">
              <a:defRPr/>
            </a:pP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952E43-2235-4977-9058-9C29D206FC86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399522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42289">
              <a:defRPr/>
            </a:pPr>
            <a:r>
              <a:rPr lang="en-US" dirty="0"/>
              <a:t>Most people</a:t>
            </a:r>
            <a:r>
              <a:rPr lang="en-US" baseline="0" dirty="0"/>
              <a:t> begin their marriage expecting it to last for their lifetime.  But sadly, many marriages end with separation or divorce.  Why?</a:t>
            </a:r>
          </a:p>
          <a:p>
            <a:pPr defTabSz="942289">
              <a:defRPr/>
            </a:pPr>
            <a:endParaRPr lang="en-US" baseline="0" dirty="0"/>
          </a:p>
          <a:p>
            <a:pPr defTabSz="942289">
              <a:defRPr/>
            </a:pPr>
            <a:r>
              <a:rPr lang="en-US" baseline="0" dirty="0"/>
              <a:t>Usually, people slowly grow apart from each other.  Instead of spending time together, they focus their energy and passion on other things: work, hobbies, video games, pornography, other friends…</a:t>
            </a:r>
          </a:p>
          <a:p>
            <a:pPr defTabSz="942289">
              <a:defRPr/>
            </a:pPr>
            <a:endParaRPr lang="en-US" baseline="0" dirty="0"/>
          </a:p>
          <a:p>
            <a:pPr defTabSz="942289">
              <a:defRPr/>
            </a:pP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952E43-2235-4977-9058-9C29D206FC86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018460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42289">
              <a:defRPr/>
            </a:pP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952E43-2235-4977-9058-9C29D206FC86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16590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42289">
              <a:defRPr/>
            </a:pP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952E43-2235-4977-9058-9C29D206FC86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349348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42289">
              <a:defRPr/>
            </a:pP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952E43-2235-4977-9058-9C29D206FC86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091268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42289">
              <a:defRPr/>
            </a:pP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952E43-2235-4977-9058-9C29D206FC86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795776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42289">
              <a:defRPr/>
            </a:pPr>
            <a:r>
              <a:rPr lang="en-US" dirty="0"/>
              <a:t>It is very rare for people</a:t>
            </a:r>
            <a:r>
              <a:rPr lang="en-US" baseline="0" dirty="0"/>
              <a:t> to have someone in their life that truly knows them and also loves them.</a:t>
            </a:r>
          </a:p>
          <a:p>
            <a:pPr defTabSz="942289">
              <a:defRPr/>
            </a:pPr>
            <a:endParaRPr lang="en-US" baseline="0" dirty="0"/>
          </a:p>
          <a:p>
            <a:pPr defTabSz="942289">
              <a:defRPr/>
            </a:pPr>
            <a:r>
              <a:rPr lang="en-US" baseline="0" dirty="0"/>
              <a:t>Some people who don’t really know you might love you, while some people who truly know you might not love you.  But as a married couple, we want to know and love each other, a process that takes work and grace.</a:t>
            </a: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952E43-2235-4977-9058-9C29D206FC86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650861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42289">
              <a:defRPr/>
            </a:pP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952E43-2235-4977-9058-9C29D206FC86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1590640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952E43-2235-4977-9058-9C29D206FC86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7080784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42289">
              <a:defRPr/>
            </a:pP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952E43-2235-4977-9058-9C29D206FC86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001596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42289">
              <a:defRPr/>
            </a:pPr>
            <a:r>
              <a:rPr lang="en-US" dirty="0"/>
              <a:t>We are not professional marriage counselors, but we do care about you!</a:t>
            </a:r>
          </a:p>
          <a:p>
            <a:pPr defTabSz="942289">
              <a:defRPr/>
            </a:pPr>
            <a:endParaRPr lang="en-US" dirty="0"/>
          </a:p>
          <a:p>
            <a:pPr defTabSz="942289">
              <a:defRPr/>
            </a:pPr>
            <a:r>
              <a:rPr lang="en-US" dirty="0"/>
              <a:t>Strong relationships are built</a:t>
            </a:r>
            <a:r>
              <a:rPr lang="en-US" baseline="0" dirty="0"/>
              <a:t> upon trust and trust is built upon honesty.  Trust enables vulnerability, which fosters growth.</a:t>
            </a:r>
          </a:p>
          <a:p>
            <a:pPr defTabSz="942289">
              <a:defRPr/>
            </a:pP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952E43-2235-4977-9058-9C29D206FC86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756856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42289">
              <a:defRPr/>
            </a:pP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952E43-2235-4977-9058-9C29D206FC86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478932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42289">
              <a:defRPr/>
            </a:pPr>
            <a:r>
              <a:rPr lang="en-US" dirty="0"/>
              <a:t>Business</a:t>
            </a:r>
            <a:r>
              <a:rPr lang="en-US" baseline="0" dirty="0"/>
              <a:t> contracts describe each party’s benefits and obligations.  When one party fails to meet their obligations, the contract can be canceled.</a:t>
            </a:r>
            <a:endParaRPr lang="en-US" dirty="0"/>
          </a:p>
          <a:p>
            <a:pPr defTabSz="942289">
              <a:defRPr/>
            </a:pPr>
            <a:endParaRPr lang="en-US" dirty="0"/>
          </a:p>
          <a:p>
            <a:pPr defTabSz="942289">
              <a:defRPr/>
            </a:pPr>
            <a:r>
              <a:rPr lang="en-US" dirty="0"/>
              <a:t>Illustrate a business deal with two colored loops of</a:t>
            </a:r>
            <a:r>
              <a:rPr lang="en-US" baseline="0" dirty="0"/>
              <a:t> paper, side by side, not connected.</a:t>
            </a:r>
          </a:p>
          <a:p>
            <a:pPr defTabSz="942289">
              <a:defRPr/>
            </a:pPr>
            <a:endParaRPr lang="en-US" baseline="0" dirty="0"/>
          </a:p>
          <a:p>
            <a:pPr defTabSz="942289">
              <a:defRPr/>
            </a:pPr>
            <a:r>
              <a:rPr lang="en-US" baseline="0" dirty="0"/>
              <a:t>Friendship of two children: two nested, colored loops still connected to mother and father.  Wise parents teach their children to become independent and connect to their spouse.</a:t>
            </a:r>
          </a:p>
          <a:p>
            <a:pPr defTabSz="942289">
              <a:defRPr/>
            </a:pPr>
            <a:endParaRPr lang="en-US" baseline="0" dirty="0"/>
          </a:p>
          <a:p>
            <a:pPr defTabSz="942289">
              <a:defRPr/>
            </a:pPr>
            <a:r>
              <a:rPr lang="en-US" baseline="0" dirty="0"/>
              <a:t>Legal partnership: two colored strips connected end-to-end (still two sided).  Splitting results in two separate loops, losing something from each other.</a:t>
            </a:r>
          </a:p>
          <a:p>
            <a:pPr defTabSz="942289">
              <a:defRPr/>
            </a:pPr>
            <a:endParaRPr lang="en-US" baseline="0" dirty="0"/>
          </a:p>
          <a:p>
            <a:pPr defTabSz="942289">
              <a:defRPr/>
            </a:pPr>
            <a:r>
              <a:rPr lang="en-US" baseline="0" dirty="0"/>
              <a:t>Covenant: two colored strips, twisted (turning away from my own desires) and connected with only one side (illustrated by drawing a line along the perimeter).  Splitting results in a single loop.</a:t>
            </a:r>
          </a:p>
          <a:p>
            <a:pPr defTabSz="942289">
              <a:defRPr/>
            </a:pP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952E43-2235-4977-9058-9C29D206FC86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812205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42289">
              <a:defRPr/>
            </a:pPr>
            <a:endParaRPr lang="en-US" dirty="0"/>
          </a:p>
          <a:p>
            <a:pPr>
              <a:spcAft>
                <a:spcPts val="1237"/>
              </a:spcAft>
            </a:pPr>
            <a:r>
              <a:rPr lang="en-US" dirty="0"/>
              <a:t>During this class, we will often refer to the Bible to explain important marriage principles.  It is the most popular book in world history and is accepted as wisdom</a:t>
            </a:r>
            <a:r>
              <a:rPr lang="en-US" baseline="0" dirty="0"/>
              <a:t> </a:t>
            </a:r>
            <a:r>
              <a:rPr lang="en-US" dirty="0"/>
              <a:t>in</a:t>
            </a:r>
            <a:r>
              <a:rPr lang="en-US" baseline="0" dirty="0"/>
              <a:t> every culture.</a:t>
            </a:r>
            <a:endParaRPr lang="en-US" dirty="0"/>
          </a:p>
          <a:p>
            <a:pPr>
              <a:spcAft>
                <a:spcPts val="1237"/>
              </a:spcAft>
            </a:pPr>
            <a:endParaRPr lang="en-US" dirty="0"/>
          </a:p>
          <a:p>
            <a:pPr>
              <a:spcAft>
                <a:spcPts val="1237"/>
              </a:spcAft>
            </a:pPr>
            <a:r>
              <a:rPr lang="en-US" dirty="0"/>
              <a:t>You do not have to be a Christian to learn from this class!</a:t>
            </a:r>
          </a:p>
          <a:p>
            <a:endParaRPr lang="en-US" dirty="0"/>
          </a:p>
          <a:p>
            <a:r>
              <a:rPr lang="en-US" dirty="0"/>
              <a:t>God created us – our amazing bodies show that He is an Amazing God with awesome wisdom!</a:t>
            </a:r>
          </a:p>
          <a:p>
            <a:endParaRPr lang="en-US" dirty="0"/>
          </a:p>
          <a:p>
            <a:r>
              <a:rPr lang="en-US" dirty="0"/>
              <a:t>In the very beginning</a:t>
            </a:r>
            <a:r>
              <a:rPr lang="en-US" baseline="0" dirty="0"/>
              <a:t> of the Bible, after He creates people, God designs marriage.  Marriage was not an invention of man!  Therefore it is very important to understand and follow His plan!</a:t>
            </a: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952E43-2235-4977-9058-9C29D206FC86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575444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spcAft>
                <a:spcPts val="1237"/>
              </a:spcAft>
            </a:pPr>
            <a:r>
              <a:rPr lang="en-US" dirty="0"/>
              <a:t>There are three key points</a:t>
            </a:r>
            <a:r>
              <a:rPr lang="en-US" baseline="0" dirty="0"/>
              <a:t> in God’s design for marriage and each one is important for your success.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0FEF12-60B5-4F46-B5F4-814D50558C82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23826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42289">
              <a:defRPr/>
            </a:pPr>
            <a:r>
              <a:rPr lang="en-US" u="none" dirty="0"/>
              <a:t>This</a:t>
            </a:r>
            <a:r>
              <a:rPr lang="en-US" u="none" baseline="0" dirty="0"/>
              <a:t> is </a:t>
            </a:r>
            <a:r>
              <a:rPr lang="en-US" b="1" u="none" baseline="0" dirty="0"/>
              <a:t>not a Western idea </a:t>
            </a:r>
            <a:r>
              <a:rPr lang="en-US" u="none" baseline="0" dirty="0"/>
              <a:t>– it comes from the Bible which was written in the </a:t>
            </a:r>
            <a:r>
              <a:rPr lang="en-US" b="1" u="none" baseline="0" dirty="0"/>
              <a:t>Middle East </a:t>
            </a:r>
            <a:r>
              <a:rPr lang="en-US" u="none" baseline="0" dirty="0"/>
              <a:t>4000 years ago.</a:t>
            </a:r>
            <a:endParaRPr lang="en-US" u="none" dirty="0"/>
          </a:p>
          <a:p>
            <a:pPr defTabSz="942289">
              <a:defRPr/>
            </a:pPr>
            <a:endParaRPr lang="en-US" u="sng" dirty="0"/>
          </a:p>
          <a:p>
            <a:pPr defTabSz="942289">
              <a:defRPr/>
            </a:pPr>
            <a:r>
              <a:rPr lang="en-US" u="sng" dirty="0"/>
              <a:t>Changed</a:t>
            </a:r>
            <a:r>
              <a:rPr lang="en-US" u="sng" baseline="0" dirty="0"/>
              <a:t> relationship areas</a:t>
            </a:r>
            <a:r>
              <a:rPr lang="en-US" baseline="0" dirty="0"/>
              <a:t>:</a:t>
            </a:r>
            <a:endParaRPr lang="en-US" dirty="0"/>
          </a:p>
          <a:p>
            <a:r>
              <a:rPr lang="en-US" dirty="0"/>
              <a:t>Emotional</a:t>
            </a:r>
            <a:r>
              <a:rPr lang="en-US" baseline="0" dirty="0"/>
              <a:t> – We are no longer emotionally dependent upon our parents.</a:t>
            </a:r>
          </a:p>
          <a:p>
            <a:r>
              <a:rPr lang="en-US" baseline="0" dirty="0"/>
              <a:t>Physical – Do not make a daughter-in-law live with her mother-in-law.  Don’t expect to spend as much time with parents as before marriage.</a:t>
            </a:r>
          </a:p>
          <a:p>
            <a:r>
              <a:rPr lang="en-US" baseline="0" dirty="0"/>
              <a:t>Financial – Do everything possible to avoid indebtedness, even to parents.  It is </a:t>
            </a:r>
            <a:r>
              <a:rPr lang="en-US" b="1" baseline="0" dirty="0"/>
              <a:t>better</a:t>
            </a:r>
            <a:r>
              <a:rPr lang="en-US" baseline="0" dirty="0"/>
              <a:t> to </a:t>
            </a:r>
            <a:r>
              <a:rPr lang="en-US" b="1" baseline="0" dirty="0"/>
              <a:t>sacrifice financially</a:t>
            </a:r>
            <a:r>
              <a:rPr lang="en-US" baseline="0" dirty="0"/>
              <a:t> than to </a:t>
            </a:r>
            <a:r>
              <a:rPr lang="en-US" b="1" baseline="0" dirty="0"/>
              <a:t>sacrifice your marriage</a:t>
            </a:r>
            <a:r>
              <a:rPr lang="en-US" baseline="0" dirty="0"/>
              <a:t>.  Remember, “the borrower is the slave of the lender” Proverbs 22:7</a:t>
            </a:r>
          </a:p>
          <a:p>
            <a:r>
              <a:rPr lang="en-US" baseline="0" dirty="0"/>
              <a:t>Psychological – Some parents use guilt to control married children.  Keep a healthy distance to avoid manipulation.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952E43-2235-4977-9058-9C29D206FC86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218468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What other things might divide a relationship?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5952E43-2235-4977-9058-9C29D206FC86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460153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735013" y="1173163"/>
            <a:ext cx="5632450" cy="316865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CN" dirty="0"/>
              <a:t>Speaking the truth is </a:t>
            </a:r>
            <a:r>
              <a:rPr lang="en-US" altLang="zh-CN" b="1" dirty="0"/>
              <a:t>not</a:t>
            </a:r>
            <a:r>
              <a:rPr lang="en-US" altLang="zh-CN" dirty="0"/>
              <a:t> the</a:t>
            </a:r>
            <a:r>
              <a:rPr lang="en-US" altLang="zh-CN" baseline="0" dirty="0"/>
              <a:t> same as being </a:t>
            </a:r>
            <a:r>
              <a:rPr lang="en-US" altLang="zh-CN" b="1" baseline="0" dirty="0"/>
              <a:t>critical</a:t>
            </a:r>
            <a:r>
              <a:rPr lang="en-US" altLang="zh-CN" baseline="0" dirty="0"/>
              <a:t> of your partner.  We must be completely trustworthy, but we must </a:t>
            </a:r>
            <a:r>
              <a:rPr lang="en-US" altLang="zh-CN" b="1" baseline="0" dirty="0"/>
              <a:t>not be mean</a:t>
            </a:r>
            <a:r>
              <a:rPr lang="en-US" altLang="zh-CN" baseline="0" dirty="0"/>
              <a:t>!  True love cares enough to give and receive help from each other (more about this next week).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F6FC07-7D59-4179-B3E3-7FC4ED6CF494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84970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6/23/2025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6/23/2025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6/23/2025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>
            <a:lvl1pPr>
              <a:defRPr sz="2400" baseline="0"/>
            </a:lvl1pPr>
            <a:lvl2pPr>
              <a:defRPr sz="2200" baseline="0"/>
            </a:lvl2pPr>
            <a:lvl3pPr>
              <a:defRPr sz="2000" baseline="0"/>
            </a:lvl3pPr>
            <a:lvl4pPr>
              <a:defRPr sz="1800" baseline="0"/>
            </a:lvl4pPr>
            <a:lvl5pPr>
              <a:defRPr sz="1600" baseline="0"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6/23/2025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6/23/2025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6/23/2025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6/23/2025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6/23/2025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6/23/2025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6/23/2025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ilce.llc/MarriageClasses/Session1-Foundations/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http://ilce.llc/MarriageClasses/Session1_StrongFoundations/" TargetMode="External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493706"/>
            <a:ext cx="8915399" cy="2262781"/>
          </a:xfrm>
        </p:spPr>
        <p:txBody>
          <a:bodyPr/>
          <a:lstStyle/>
          <a:p>
            <a:r>
              <a:rPr lang="en-US" dirty="0"/>
              <a:t>Session 1 : Building Strong Foundations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3664676"/>
            <a:ext cx="8915399" cy="1126283"/>
          </a:xfrm>
        </p:spPr>
        <p:txBody>
          <a:bodyPr>
            <a:normAutofit fontScale="70000" lnSpcReduction="20000"/>
          </a:bodyPr>
          <a:lstStyle/>
          <a:p>
            <a:r>
              <a:rPr lang="en-US" sz="2800" dirty="0"/>
              <a:t>The Marriage Course</a:t>
            </a:r>
          </a:p>
          <a:p>
            <a:endParaRPr lang="en-US" sz="2800" dirty="0"/>
          </a:p>
          <a:p>
            <a:r>
              <a:rPr lang="en-US" sz="2800" dirty="0">
                <a:hlinkClick r:id="rId2"/>
              </a:rPr>
              <a:t>http://ilce.llc/MarriageClasses/Session1_StrongFoundations/</a:t>
            </a:r>
            <a:endParaRPr lang="en-US" sz="2800" dirty="0"/>
          </a:p>
          <a:p>
            <a:endParaRPr lang="en-US" sz="2800" dirty="0"/>
          </a:p>
          <a:p>
            <a:endParaRPr lang="en-US" sz="2800" dirty="0"/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77285632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75402" y="-9814"/>
            <a:ext cx="7436386" cy="913196"/>
          </a:xfrm>
        </p:spPr>
        <p:txBody>
          <a:bodyPr>
            <a:normAutofit/>
          </a:bodyPr>
          <a:lstStyle/>
          <a:p>
            <a:r>
              <a:rPr lang="en-US" sz="4000" b="1" u="sng" dirty="0"/>
              <a:t>Becoming One</a:t>
            </a:r>
            <a:r>
              <a:rPr lang="en-US" sz="4000" b="1" dirty="0">
                <a:latin typeface="KaiTi" panose="02010609060101010101" pitchFamily="49" charset="-122"/>
                <a:ea typeface="KaiTi" panose="02010609060101010101" pitchFamily="49" charset="-122"/>
              </a:rPr>
              <a:t>  </a:t>
            </a:r>
            <a:r>
              <a:rPr lang="zh-CN" altLang="en-US" sz="4000" b="1" dirty="0">
                <a:latin typeface="KaiTi" panose="02010609060101010101" pitchFamily="49" charset="-122"/>
                <a:ea typeface="KaiTi" panose="02010609060101010101" pitchFamily="49" charset="-122"/>
              </a:rPr>
              <a:t>合而为一</a:t>
            </a:r>
            <a:endParaRPr lang="en-US" sz="4000" b="1" dirty="0"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1522206" y="903382"/>
            <a:ext cx="10210800" cy="4796352"/>
          </a:xfrm>
        </p:spPr>
        <p:txBody>
          <a:bodyPr>
            <a:normAutofit/>
          </a:bodyPr>
          <a:lstStyle/>
          <a:p>
            <a:pPr lvl="1">
              <a:spcAft>
                <a:spcPts val="1200"/>
              </a:spcAft>
            </a:pPr>
            <a:r>
              <a:rPr lang="en-US" sz="2400" dirty="0"/>
              <a:t>Your goal in marriage: to become one in every way: emotional, intellectual, physical, and spiritual oneness.                  </a:t>
            </a:r>
            <a:r>
              <a:rPr lang="zh-CN" altLang="en-US" sz="2400" dirty="0">
                <a:latin typeface="KaiTi" panose="02010609060101010101" pitchFamily="49" charset="-122"/>
                <a:ea typeface="KaiTi" panose="02010609060101010101" pitchFamily="49" charset="-122"/>
              </a:rPr>
              <a:t>我们的目标</a:t>
            </a:r>
            <a:r>
              <a:rPr lang="en-US" altLang="zh-CN" sz="2400" dirty="0">
                <a:latin typeface="KaiTi" panose="02010609060101010101" pitchFamily="49" charset="-122"/>
                <a:ea typeface="KaiTi" panose="02010609060101010101" pitchFamily="49" charset="-122"/>
              </a:rPr>
              <a:t>:</a:t>
            </a:r>
            <a:r>
              <a:rPr lang="zh-CN" altLang="en-US" sz="2400" dirty="0">
                <a:latin typeface="KaiTi" panose="02010609060101010101" pitchFamily="49" charset="-122"/>
                <a:ea typeface="KaiTi" panose="02010609060101010101" pitchFamily="49" charset="-122"/>
              </a:rPr>
              <a:t>情感、智力、身体和精神的统一。</a:t>
            </a:r>
            <a:endParaRPr lang="en-US" altLang="zh-CN" sz="2400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lvl="1">
              <a:spcAft>
                <a:spcPts val="1200"/>
              </a:spcAft>
            </a:pPr>
            <a:r>
              <a:rPr lang="en-US" sz="2400" dirty="0"/>
              <a:t>A good husband / wife will also be a good parent, son / daughter, neighbor, and employee.  </a:t>
            </a:r>
            <a:r>
              <a:rPr lang="zh-CN" altLang="en-US" sz="2400" dirty="0">
                <a:latin typeface="KaiTi" panose="02010609060101010101" pitchFamily="49" charset="-122"/>
                <a:ea typeface="KaiTi" panose="02010609060101010101" pitchFamily="49" charset="-122"/>
              </a:rPr>
              <a:t>一个好的丈夫</a:t>
            </a:r>
            <a:r>
              <a:rPr lang="en-US" altLang="zh-CN" sz="2400" dirty="0">
                <a:latin typeface="KaiTi" panose="02010609060101010101" pitchFamily="49" charset="-122"/>
                <a:ea typeface="KaiTi" panose="02010609060101010101" pitchFamily="49" charset="-122"/>
              </a:rPr>
              <a:t>/</a:t>
            </a:r>
            <a:r>
              <a:rPr lang="zh-CN" altLang="en-US" sz="2400" dirty="0">
                <a:latin typeface="KaiTi" panose="02010609060101010101" pitchFamily="49" charset="-122"/>
                <a:ea typeface="KaiTi" panose="02010609060101010101" pitchFamily="49" charset="-122"/>
              </a:rPr>
              <a:t>妻子也会是一个好的父母、儿子</a:t>
            </a:r>
            <a:r>
              <a:rPr lang="en-US" altLang="zh-CN" sz="2400" dirty="0">
                <a:latin typeface="KaiTi" panose="02010609060101010101" pitchFamily="49" charset="-122"/>
                <a:ea typeface="KaiTi" panose="02010609060101010101" pitchFamily="49" charset="-122"/>
              </a:rPr>
              <a:t>/</a:t>
            </a:r>
            <a:r>
              <a:rPr lang="zh-CN" altLang="en-US" sz="2400" dirty="0">
                <a:latin typeface="KaiTi" panose="02010609060101010101" pitchFamily="49" charset="-122"/>
                <a:ea typeface="KaiTi" panose="02010609060101010101" pitchFamily="49" charset="-122"/>
              </a:rPr>
              <a:t>女儿、邻居和雇员。</a:t>
            </a:r>
            <a:endParaRPr lang="en-US" altLang="zh-CN" sz="2400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lvl="1">
              <a:spcAft>
                <a:spcPts val="1200"/>
              </a:spcAft>
            </a:pPr>
            <a:r>
              <a:rPr lang="en-US" sz="2400" dirty="0"/>
              <a:t>Oneness begins with trust, requiring honesty (even in the small things). “</a:t>
            </a:r>
            <a:r>
              <a:rPr lang="en-US" dirty="0"/>
              <a:t>speaking the truth in love,”  “</a:t>
            </a:r>
            <a:r>
              <a:rPr lang="zh-CN" altLang="en-US" sz="2400" dirty="0">
                <a:latin typeface="KaiTi" panose="02010609060101010101" pitchFamily="49" charset="-122"/>
                <a:ea typeface="KaiTi" panose="02010609060101010101" pitchFamily="49" charset="-122"/>
              </a:rPr>
              <a:t>我们本着爱心，忠实诚恳地照着真理说话</a:t>
            </a:r>
            <a:r>
              <a:rPr lang="en-US" altLang="zh-CN" sz="2400" dirty="0">
                <a:latin typeface="KaiTi" panose="02010609060101010101" pitchFamily="49" charset="-122"/>
                <a:ea typeface="KaiTi" panose="02010609060101010101" pitchFamily="49" charset="-122"/>
              </a:rPr>
              <a:t>”</a:t>
            </a:r>
            <a:r>
              <a:rPr lang="zh-CN" altLang="en-US" sz="2400" dirty="0">
                <a:latin typeface="KaiTi" panose="02010609060101010101" pitchFamily="49" charset="-122"/>
                <a:ea typeface="KaiTi" panose="02010609060101010101" pitchFamily="49" charset="-122"/>
              </a:rPr>
              <a:t> </a:t>
            </a:r>
            <a:r>
              <a:rPr lang="zh-CN" altLang="en-US" dirty="0"/>
              <a:t> </a:t>
            </a:r>
            <a:r>
              <a:rPr lang="en-US" dirty="0"/>
              <a:t>Ephesians 4:15a</a:t>
            </a:r>
            <a:endParaRPr lang="en-US" sz="2400" dirty="0"/>
          </a:p>
          <a:p>
            <a:pPr lvl="1">
              <a:spcAft>
                <a:spcPts val="1200"/>
              </a:spcAft>
            </a:pPr>
            <a:endParaRPr lang="en-US" dirty="0"/>
          </a:p>
        </p:txBody>
      </p:sp>
      <p:sp>
        <p:nvSpPr>
          <p:cNvPr id="3" name="Rounded Rectangle 2"/>
          <p:cNvSpPr/>
          <p:nvPr/>
        </p:nvSpPr>
        <p:spPr>
          <a:xfrm>
            <a:off x="1948537" y="5357403"/>
            <a:ext cx="1489265" cy="10287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100" b="1" dirty="0"/>
              <a:t>Oneness</a:t>
            </a:r>
          </a:p>
          <a:p>
            <a:pPr algn="ctr"/>
            <a:r>
              <a:rPr lang="zh-CN" altLang="en-US" sz="2100" b="1" dirty="0">
                <a:latin typeface="KaiTi" panose="02010609060101010101" pitchFamily="49" charset="-122"/>
                <a:ea typeface="KaiTi" panose="02010609060101010101" pitchFamily="49" charset="-122"/>
              </a:rPr>
              <a:t>一致性</a:t>
            </a:r>
            <a:endParaRPr lang="en-US" sz="2100" b="1" dirty="0"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grpSp>
        <p:nvGrpSpPr>
          <p:cNvPr id="6" name="Group 5"/>
          <p:cNvGrpSpPr/>
          <p:nvPr/>
        </p:nvGrpSpPr>
        <p:grpSpPr>
          <a:xfrm>
            <a:off x="3437802" y="5378208"/>
            <a:ext cx="1950621" cy="1028700"/>
            <a:chOff x="1654792" y="4191000"/>
            <a:chExt cx="2209800" cy="685800"/>
          </a:xfrm>
        </p:grpSpPr>
        <p:sp>
          <p:nvSpPr>
            <p:cNvPr id="5" name="Right Arrow 4"/>
            <p:cNvSpPr/>
            <p:nvPr/>
          </p:nvSpPr>
          <p:spPr>
            <a:xfrm flipH="1">
              <a:off x="1654792" y="4400550"/>
              <a:ext cx="533400" cy="266700"/>
            </a:xfrm>
            <a:prstGeom prst="rightArrow">
              <a:avLst/>
            </a:prstGeom>
            <a:solidFill>
              <a:schemeClr val="accent3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sp>
          <p:nvSpPr>
            <p:cNvPr id="10" name="Rounded Rectangle 9"/>
            <p:cNvSpPr/>
            <p:nvPr/>
          </p:nvSpPr>
          <p:spPr>
            <a:xfrm>
              <a:off x="2188192" y="4191000"/>
              <a:ext cx="1676400" cy="685800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100" b="1" dirty="0"/>
                <a:t>Intimacy</a:t>
              </a:r>
              <a:r>
                <a:rPr lang="zh-CN" altLang="en-US" sz="2100" b="1" dirty="0">
                  <a:latin typeface="KaiTi" panose="02010609060101010101" pitchFamily="49" charset="-122"/>
                  <a:ea typeface="KaiTi" panose="02010609060101010101" pitchFamily="49" charset="-122"/>
                </a:rPr>
                <a:t>亲密感</a:t>
              </a:r>
              <a:endParaRPr lang="en-US" sz="2100" b="1" dirty="0">
                <a:latin typeface="KaiTi" panose="02010609060101010101" pitchFamily="49" charset="-122"/>
                <a:ea typeface="KaiTi" panose="02010609060101010101" pitchFamily="49" charset="-122"/>
              </a:endParaRPr>
            </a:p>
          </p:txBody>
        </p:sp>
      </p:grpSp>
      <p:grpSp>
        <p:nvGrpSpPr>
          <p:cNvPr id="13" name="Group 12"/>
          <p:cNvGrpSpPr/>
          <p:nvPr/>
        </p:nvGrpSpPr>
        <p:grpSpPr>
          <a:xfrm>
            <a:off x="5389851" y="5378208"/>
            <a:ext cx="2458738" cy="1028700"/>
            <a:chOff x="3878240" y="4191000"/>
            <a:chExt cx="2832425" cy="685800"/>
          </a:xfrm>
        </p:grpSpPr>
        <p:sp>
          <p:nvSpPr>
            <p:cNvPr id="7" name="Right Arrow 6"/>
            <p:cNvSpPr/>
            <p:nvPr/>
          </p:nvSpPr>
          <p:spPr>
            <a:xfrm flipH="1">
              <a:off x="3878240" y="4405952"/>
              <a:ext cx="533400" cy="266700"/>
            </a:xfrm>
            <a:prstGeom prst="rightArrow">
              <a:avLst/>
            </a:prstGeom>
            <a:solidFill>
              <a:schemeClr val="accent3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sp>
          <p:nvSpPr>
            <p:cNvPr id="11" name="Rounded Rectangle 10"/>
            <p:cNvSpPr/>
            <p:nvPr/>
          </p:nvSpPr>
          <p:spPr>
            <a:xfrm>
              <a:off x="4424665" y="4191000"/>
              <a:ext cx="2286000" cy="685800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100" b="1" dirty="0"/>
                <a:t>Vulnerability </a:t>
              </a:r>
              <a:r>
                <a:rPr lang="zh-CN" altLang="en-US" sz="2100" b="1" dirty="0">
                  <a:latin typeface="KaiTi" panose="02010609060101010101" pitchFamily="49" charset="-122"/>
                  <a:ea typeface="KaiTi" panose="02010609060101010101" pitchFamily="49" charset="-122"/>
                </a:rPr>
                <a:t>脆弱</a:t>
              </a:r>
              <a:endParaRPr lang="en-US" sz="2100" b="1" dirty="0">
                <a:latin typeface="KaiTi" panose="02010609060101010101" pitchFamily="49" charset="-122"/>
                <a:ea typeface="KaiTi" panose="02010609060101010101" pitchFamily="49" charset="-122"/>
              </a:endParaRPr>
            </a:p>
          </p:txBody>
        </p:sp>
      </p:grpSp>
      <p:grpSp>
        <p:nvGrpSpPr>
          <p:cNvPr id="14" name="Group 13"/>
          <p:cNvGrpSpPr/>
          <p:nvPr/>
        </p:nvGrpSpPr>
        <p:grpSpPr>
          <a:xfrm>
            <a:off x="7864297" y="5362522"/>
            <a:ext cx="1860838" cy="1023581"/>
            <a:chOff x="6746544" y="4197825"/>
            <a:chExt cx="1764625" cy="685800"/>
          </a:xfrm>
        </p:grpSpPr>
        <p:sp>
          <p:nvSpPr>
            <p:cNvPr id="8" name="Right Arrow 7"/>
            <p:cNvSpPr/>
            <p:nvPr/>
          </p:nvSpPr>
          <p:spPr>
            <a:xfrm flipH="1">
              <a:off x="6746544" y="4419600"/>
              <a:ext cx="533400" cy="266700"/>
            </a:xfrm>
            <a:prstGeom prst="rightArrow">
              <a:avLst/>
            </a:prstGeom>
            <a:solidFill>
              <a:schemeClr val="accent3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sp>
          <p:nvSpPr>
            <p:cNvPr id="12" name="Rounded Rectangle 11"/>
            <p:cNvSpPr/>
            <p:nvPr/>
          </p:nvSpPr>
          <p:spPr>
            <a:xfrm>
              <a:off x="7291969" y="4197825"/>
              <a:ext cx="1219200" cy="685800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100" b="1" dirty="0"/>
                <a:t>Trust   </a:t>
              </a:r>
              <a:r>
                <a:rPr lang="zh-CN" altLang="en-US" sz="2100" b="1" dirty="0">
                  <a:latin typeface="KaiTi" panose="02010609060101010101" pitchFamily="49" charset="-122"/>
                  <a:ea typeface="KaiTi" panose="02010609060101010101" pitchFamily="49" charset="-122"/>
                </a:rPr>
                <a:t>信赖</a:t>
              </a:r>
              <a:endParaRPr lang="en-US" sz="2100" b="1" dirty="0">
                <a:latin typeface="KaiTi" panose="02010609060101010101" pitchFamily="49" charset="-122"/>
                <a:ea typeface="KaiTi" panose="02010609060101010101" pitchFamily="49" charset="-122"/>
              </a:endParaRPr>
            </a:p>
          </p:txBody>
        </p:sp>
      </p:grpSp>
      <p:grpSp>
        <p:nvGrpSpPr>
          <p:cNvPr id="15" name="Group 14"/>
          <p:cNvGrpSpPr/>
          <p:nvPr/>
        </p:nvGrpSpPr>
        <p:grpSpPr>
          <a:xfrm>
            <a:off x="9714868" y="5351632"/>
            <a:ext cx="1860838" cy="1023581"/>
            <a:chOff x="6746544" y="4197825"/>
            <a:chExt cx="1764625" cy="685800"/>
          </a:xfrm>
        </p:grpSpPr>
        <p:sp>
          <p:nvSpPr>
            <p:cNvPr id="16" name="Right Arrow 15"/>
            <p:cNvSpPr/>
            <p:nvPr/>
          </p:nvSpPr>
          <p:spPr>
            <a:xfrm flipH="1">
              <a:off x="6746544" y="4419600"/>
              <a:ext cx="533400" cy="266700"/>
            </a:xfrm>
            <a:prstGeom prst="rightArrow">
              <a:avLst/>
            </a:prstGeom>
            <a:solidFill>
              <a:schemeClr val="accent3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sp>
          <p:nvSpPr>
            <p:cNvPr id="17" name="Rounded Rectangle 16"/>
            <p:cNvSpPr/>
            <p:nvPr/>
          </p:nvSpPr>
          <p:spPr>
            <a:xfrm>
              <a:off x="7291969" y="4197825"/>
              <a:ext cx="1219200" cy="685800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100" b="1" dirty="0"/>
                <a:t>Truth   </a:t>
              </a:r>
              <a:r>
                <a:rPr lang="zh-CN" altLang="en-US" sz="2100" b="1" dirty="0">
                  <a:latin typeface="KaiTi" panose="02010609060101010101" pitchFamily="49" charset="-122"/>
                  <a:ea typeface="KaiTi" panose="02010609060101010101" pitchFamily="49" charset="-122"/>
                </a:rPr>
                <a:t>真相</a:t>
              </a:r>
              <a:endParaRPr lang="en-US" sz="2100" b="1" dirty="0">
                <a:latin typeface="KaiTi" panose="02010609060101010101" pitchFamily="49" charset="-122"/>
                <a:ea typeface="KaiTi" panose="02010609060101010101" pitchFamily="49" charset="-122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5436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 bldLvl="2"/>
      <p:bldP spid="3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27104" y="341524"/>
            <a:ext cx="9915179" cy="960152"/>
          </a:xfrm>
        </p:spPr>
        <p:txBody>
          <a:bodyPr>
            <a:noAutofit/>
          </a:bodyPr>
          <a:lstStyle/>
          <a:p>
            <a:r>
              <a:rPr lang="en-US" sz="4000" b="1" u="sng" dirty="0"/>
              <a:t>Why do some Marriages break down?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33880" y="1454228"/>
            <a:ext cx="8970732" cy="4882026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Aft>
                <a:spcPts val="1200"/>
              </a:spcAft>
            </a:pPr>
            <a:r>
              <a:rPr lang="en-US" sz="2800" dirty="0"/>
              <a:t>A process of growing apart</a:t>
            </a:r>
          </a:p>
          <a:p>
            <a:pPr>
              <a:lnSpc>
                <a:spcPct val="150000"/>
              </a:lnSpc>
              <a:spcAft>
                <a:spcPts val="1200"/>
              </a:spcAft>
            </a:pPr>
            <a:r>
              <a:rPr lang="en-US" sz="2800" dirty="0"/>
              <a:t>A lack of communication</a:t>
            </a:r>
          </a:p>
          <a:p>
            <a:pPr>
              <a:lnSpc>
                <a:spcPct val="150000"/>
              </a:lnSpc>
              <a:spcAft>
                <a:spcPts val="1200"/>
              </a:spcAft>
            </a:pPr>
            <a:r>
              <a:rPr lang="en-US" sz="2800" dirty="0"/>
              <a:t>Consumer (</a:t>
            </a:r>
            <a:r>
              <a:rPr lang="zh-CN" altLang="en-US" sz="2800" dirty="0"/>
              <a:t>消费者</a:t>
            </a:r>
            <a:r>
              <a:rPr lang="en-US" altLang="zh-CN" sz="2800" dirty="0"/>
              <a:t>)</a:t>
            </a:r>
            <a:r>
              <a:rPr lang="en-US" sz="2800" dirty="0"/>
              <a:t> / throw-away culture</a:t>
            </a:r>
          </a:p>
          <a:p>
            <a:pPr>
              <a:lnSpc>
                <a:spcPct val="150000"/>
              </a:lnSpc>
              <a:spcAft>
                <a:spcPts val="1200"/>
              </a:spcAft>
            </a:pPr>
            <a:r>
              <a:rPr lang="en-US" sz="2800" dirty="0"/>
              <a:t>Self-centered, Lack of sacrificial love</a:t>
            </a:r>
          </a:p>
          <a:p>
            <a:pPr>
              <a:lnSpc>
                <a:spcPct val="150000"/>
              </a:lnSpc>
              <a:spcAft>
                <a:spcPts val="1200"/>
              </a:spcAft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2091028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05918" y="236834"/>
            <a:ext cx="4387306" cy="1355300"/>
          </a:xfrm>
        </p:spPr>
        <p:txBody>
          <a:bodyPr>
            <a:noAutofit/>
          </a:bodyPr>
          <a:lstStyle/>
          <a:p>
            <a:r>
              <a:rPr lang="en-US" b="1" dirty="0"/>
              <a:t>Think About Your Relationship, p.1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49359" y="1592134"/>
            <a:ext cx="3704012" cy="4797910"/>
          </a:xfrm>
        </p:spPr>
        <p:txBody>
          <a:bodyPr>
            <a:normAutofit/>
          </a:bodyPr>
          <a:lstStyle/>
          <a:p>
            <a:pPr>
              <a:spcAft>
                <a:spcPts val="1200"/>
              </a:spcAft>
            </a:pPr>
            <a:r>
              <a:rPr lang="en-US" dirty="0"/>
              <a:t>For each statement, write a number (0-4) in the box which you feel is true about your relationship.</a:t>
            </a:r>
          </a:p>
          <a:p>
            <a:pPr>
              <a:spcAft>
                <a:spcPts val="1200"/>
              </a:spcAft>
            </a:pPr>
            <a:r>
              <a:rPr lang="en-US" dirty="0"/>
              <a:t>Do the exercise on your own!</a:t>
            </a:r>
          </a:p>
          <a:p>
            <a:pPr>
              <a:spcAft>
                <a:spcPts val="1200"/>
              </a:spcAft>
            </a:pPr>
            <a:r>
              <a:rPr lang="en-US" dirty="0"/>
              <a:t>When you are finished, total the score for each column (A,B,C,D)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92606" y="57150"/>
            <a:ext cx="5981700" cy="6743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47324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27952" y="236833"/>
            <a:ext cx="4365272" cy="1217393"/>
          </a:xfrm>
        </p:spPr>
        <p:txBody>
          <a:bodyPr>
            <a:noAutofit/>
          </a:bodyPr>
          <a:lstStyle/>
          <a:p>
            <a:r>
              <a:rPr lang="en-US" b="1" dirty="0"/>
              <a:t>Think About Your Relationship, p.2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49359" y="1592134"/>
            <a:ext cx="3704012" cy="4797910"/>
          </a:xfrm>
        </p:spPr>
        <p:txBody>
          <a:bodyPr>
            <a:normAutofit lnSpcReduction="10000"/>
          </a:bodyPr>
          <a:lstStyle/>
          <a:p>
            <a:pPr>
              <a:spcAft>
                <a:spcPts val="1200"/>
              </a:spcAft>
            </a:pPr>
            <a:r>
              <a:rPr lang="en-US" dirty="0"/>
              <a:t>Transfer the scores from the previous page for A,B,C,D.</a:t>
            </a:r>
          </a:p>
          <a:p>
            <a:pPr>
              <a:spcAft>
                <a:spcPts val="1200"/>
              </a:spcAft>
            </a:pPr>
            <a:r>
              <a:rPr lang="en-US" dirty="0"/>
              <a:t>When you are both finished, write your partner’s score on the extra column.</a:t>
            </a:r>
          </a:p>
          <a:p>
            <a:pPr>
              <a:spcAft>
                <a:spcPts val="1200"/>
              </a:spcAft>
            </a:pPr>
            <a:r>
              <a:rPr lang="en-US" dirty="0"/>
              <a:t>Look at the numbers and discuss any large differences.</a:t>
            </a:r>
          </a:p>
          <a:p>
            <a:pPr>
              <a:spcAft>
                <a:spcPts val="1200"/>
              </a:spcAft>
            </a:pPr>
            <a:r>
              <a:rPr lang="en-US" dirty="0"/>
              <a:t>Take 15 minutes.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1525" y="53009"/>
            <a:ext cx="6040475" cy="6771939"/>
          </a:xfrm>
          <a:prstGeom prst="rect">
            <a:avLst/>
          </a:prstGeom>
        </p:spPr>
      </p:pic>
      <p:sp>
        <p:nvSpPr>
          <p:cNvPr id="6" name="Right Arrow 5"/>
          <p:cNvSpPr/>
          <p:nvPr/>
        </p:nvSpPr>
        <p:spPr>
          <a:xfrm rot="592875" flipH="1">
            <a:off x="8573959" y="3685099"/>
            <a:ext cx="776513" cy="153192"/>
          </a:xfrm>
          <a:prstGeom prst="rightArrow">
            <a:avLst>
              <a:gd name="adj1" fmla="val 43103"/>
              <a:gd name="adj2" fmla="val 74371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DC5FF06A-E7E3-35DF-CD62-593915C7FF3C}"/>
              </a:ext>
            </a:extLst>
          </p:cNvPr>
          <p:cNvCxnSpPr>
            <a:cxnSpLocks/>
          </p:cNvCxnSpPr>
          <p:nvPr/>
        </p:nvCxnSpPr>
        <p:spPr>
          <a:xfrm>
            <a:off x="7280031" y="3774831"/>
            <a:ext cx="1160584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955905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3037" y="236834"/>
            <a:ext cx="4310188" cy="1107224"/>
          </a:xfrm>
        </p:spPr>
        <p:txBody>
          <a:bodyPr>
            <a:noAutofit/>
          </a:bodyPr>
          <a:lstStyle/>
          <a:p>
            <a:r>
              <a:rPr lang="en-US" b="1" dirty="0"/>
              <a:t>Think About Your Relationship, p.1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49359" y="1592134"/>
            <a:ext cx="3704012" cy="4797910"/>
          </a:xfrm>
        </p:spPr>
        <p:txBody>
          <a:bodyPr>
            <a:normAutofit/>
          </a:bodyPr>
          <a:lstStyle/>
          <a:p>
            <a:pPr>
              <a:spcAft>
                <a:spcPts val="1200"/>
              </a:spcAft>
            </a:pPr>
            <a:r>
              <a:rPr lang="en-US" dirty="0"/>
              <a:t>For each statement, write a number (0-4) in the box which you feel is true about your relationship.</a:t>
            </a:r>
          </a:p>
          <a:p>
            <a:pPr>
              <a:spcAft>
                <a:spcPts val="1200"/>
              </a:spcAft>
            </a:pPr>
            <a:r>
              <a:rPr lang="en-US" dirty="0"/>
              <a:t>Do the exercise on your own!</a:t>
            </a:r>
          </a:p>
          <a:p>
            <a:pPr>
              <a:spcAft>
                <a:spcPts val="1200"/>
              </a:spcAft>
            </a:pPr>
            <a:r>
              <a:rPr lang="en-US" dirty="0"/>
              <a:t>When you are finished, total the score for each column (A,B,C,D)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370" y="0"/>
            <a:ext cx="4734967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00783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370" y="19859"/>
            <a:ext cx="4896547" cy="68311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16087" y="236834"/>
            <a:ext cx="4277137" cy="1261460"/>
          </a:xfrm>
        </p:spPr>
        <p:txBody>
          <a:bodyPr>
            <a:normAutofit/>
          </a:bodyPr>
          <a:lstStyle/>
          <a:p>
            <a:r>
              <a:rPr lang="en-US" b="1" dirty="0"/>
              <a:t>Think About Your Relationship, p.2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49359" y="1592134"/>
            <a:ext cx="3704012" cy="4797910"/>
          </a:xfrm>
        </p:spPr>
        <p:txBody>
          <a:bodyPr>
            <a:normAutofit lnSpcReduction="10000"/>
          </a:bodyPr>
          <a:lstStyle/>
          <a:p>
            <a:pPr>
              <a:spcAft>
                <a:spcPts val="1200"/>
              </a:spcAft>
            </a:pPr>
            <a:r>
              <a:rPr lang="en-US" dirty="0"/>
              <a:t>Transfer the scores from the previous page for A,B,C,D.</a:t>
            </a:r>
          </a:p>
          <a:p>
            <a:pPr>
              <a:spcAft>
                <a:spcPts val="1200"/>
              </a:spcAft>
            </a:pPr>
            <a:r>
              <a:rPr lang="en-US" dirty="0"/>
              <a:t>When you are both finished, write your partner’s score on the extra column.</a:t>
            </a:r>
          </a:p>
          <a:p>
            <a:pPr>
              <a:spcAft>
                <a:spcPts val="1200"/>
              </a:spcAft>
            </a:pPr>
            <a:r>
              <a:rPr lang="en-US" dirty="0"/>
              <a:t>Look at the numbers and discuss any large differences.</a:t>
            </a:r>
          </a:p>
          <a:p>
            <a:pPr>
              <a:spcAft>
                <a:spcPts val="1200"/>
              </a:spcAft>
            </a:pPr>
            <a:r>
              <a:rPr lang="en-US" dirty="0"/>
              <a:t>Take 15 minutes.</a:t>
            </a:r>
          </a:p>
        </p:txBody>
      </p:sp>
      <p:sp>
        <p:nvSpPr>
          <p:cNvPr id="6" name="Right Arrow 5"/>
          <p:cNvSpPr/>
          <p:nvPr/>
        </p:nvSpPr>
        <p:spPr>
          <a:xfrm rot="592875" flipH="1">
            <a:off x="7495625" y="3562744"/>
            <a:ext cx="1732261" cy="311972"/>
          </a:xfrm>
          <a:prstGeom prst="rightArrow">
            <a:avLst>
              <a:gd name="adj1" fmla="val 43103"/>
              <a:gd name="adj2" fmla="val 74371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127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2357" y="0"/>
            <a:ext cx="9312255" cy="1301675"/>
          </a:xfrm>
        </p:spPr>
        <p:txBody>
          <a:bodyPr>
            <a:noAutofit/>
          </a:bodyPr>
          <a:lstStyle/>
          <a:p>
            <a:r>
              <a:rPr lang="en-US" sz="4000" b="1" u="sng" dirty="0"/>
              <a:t>Foundations for a Strong Marriage:</a:t>
            </a:r>
            <a:br>
              <a:rPr lang="en-US" sz="4000" b="1" u="sng" dirty="0"/>
            </a:br>
            <a:r>
              <a:rPr lang="en-US" sz="4000" b="1" u="sng" dirty="0"/>
              <a:t>Nurturing Each Other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78795" y="1538344"/>
            <a:ext cx="9025817" cy="4797910"/>
          </a:xfrm>
        </p:spPr>
        <p:txBody>
          <a:bodyPr>
            <a:normAutofit/>
          </a:bodyPr>
          <a:lstStyle/>
          <a:p>
            <a:pPr>
              <a:spcAft>
                <a:spcPts val="1800"/>
              </a:spcAft>
            </a:pPr>
            <a:r>
              <a:rPr lang="en-US" dirty="0"/>
              <a:t>We are </a:t>
            </a:r>
            <a:r>
              <a:rPr lang="en-US" b="1" dirty="0"/>
              <a:t>made for relationships</a:t>
            </a:r>
            <a:r>
              <a:rPr lang="en-US" dirty="0"/>
              <a:t>: “The LORD God said, ‘It is </a:t>
            </a:r>
            <a:r>
              <a:rPr lang="en-US" b="1" dirty="0"/>
              <a:t>not good </a:t>
            </a:r>
            <a:r>
              <a:rPr lang="en-US" dirty="0"/>
              <a:t>for the man to be alone. I will make a helper suitable for him.’” </a:t>
            </a:r>
            <a:r>
              <a:rPr lang="zh-CN" altLang="en-US" sz="2800" dirty="0">
                <a:latin typeface="KaiTi" panose="02010609060101010101" pitchFamily="49" charset="-122"/>
                <a:ea typeface="KaiTi" panose="02010609060101010101" pitchFamily="49" charset="-122"/>
              </a:rPr>
              <a:t>耶和华　神说：</a:t>
            </a:r>
            <a:r>
              <a:rPr lang="en-US" altLang="zh-CN" sz="2800" dirty="0">
                <a:latin typeface="KaiTi" panose="02010609060101010101" pitchFamily="49" charset="-122"/>
                <a:ea typeface="KaiTi" panose="02010609060101010101" pitchFamily="49" charset="-122"/>
              </a:rPr>
              <a:t>"</a:t>
            </a:r>
            <a:r>
              <a:rPr lang="zh-CN" altLang="en-US" sz="2800" dirty="0">
                <a:latin typeface="KaiTi" panose="02010609060101010101" pitchFamily="49" charset="-122"/>
                <a:ea typeface="KaiTi" panose="02010609060101010101" pitchFamily="49" charset="-122"/>
              </a:rPr>
              <a:t>那人独居不好，我要为他造个和他相配的帮手。</a:t>
            </a:r>
            <a:r>
              <a:rPr lang="en-US" altLang="zh-CN" sz="2800" dirty="0">
                <a:latin typeface="KaiTi" panose="02010609060101010101" pitchFamily="49" charset="-122"/>
                <a:ea typeface="KaiTi" panose="02010609060101010101" pitchFamily="49" charset="-122"/>
              </a:rPr>
              <a:t>" </a:t>
            </a:r>
            <a:r>
              <a:rPr lang="en-US" sz="2800" dirty="0"/>
              <a:t> Genesis 2:18</a:t>
            </a:r>
            <a:endParaRPr lang="en-US" sz="2800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>
              <a:spcAft>
                <a:spcPts val="1800"/>
              </a:spcAft>
            </a:pPr>
            <a:r>
              <a:rPr lang="en-US" dirty="0"/>
              <a:t>We all have a longing to be </a:t>
            </a:r>
            <a:r>
              <a:rPr lang="en-US" b="1" dirty="0"/>
              <a:t>loved</a:t>
            </a:r>
            <a:r>
              <a:rPr lang="en-US" dirty="0"/>
              <a:t> </a:t>
            </a:r>
            <a:r>
              <a:rPr lang="en-US" u="sng" dirty="0"/>
              <a:t>and</a:t>
            </a:r>
            <a:r>
              <a:rPr lang="en-US" dirty="0"/>
              <a:t> </a:t>
            </a:r>
            <a:r>
              <a:rPr lang="en-US" b="1" dirty="0"/>
              <a:t>known</a:t>
            </a:r>
            <a:r>
              <a:rPr lang="en-US" dirty="0"/>
              <a:t> by another. </a:t>
            </a:r>
          </a:p>
          <a:p>
            <a:pPr>
              <a:spcAft>
                <a:spcPts val="1800"/>
              </a:spcAft>
            </a:pPr>
            <a:r>
              <a:rPr lang="en-US" dirty="0"/>
              <a:t>Becoming one requires that we </a:t>
            </a:r>
            <a:r>
              <a:rPr lang="en-US" b="1" dirty="0"/>
              <a:t>learn</a:t>
            </a:r>
            <a:r>
              <a:rPr lang="en-US" dirty="0"/>
              <a:t> to </a:t>
            </a:r>
            <a:r>
              <a:rPr lang="en-US" b="1" dirty="0"/>
              <a:t>understand</a:t>
            </a:r>
            <a:r>
              <a:rPr lang="en-US" dirty="0"/>
              <a:t> and </a:t>
            </a:r>
            <a:r>
              <a:rPr lang="en-US" b="1" dirty="0"/>
              <a:t>meet</a:t>
            </a:r>
            <a:r>
              <a:rPr lang="en-US" dirty="0"/>
              <a:t> each other’s needs (talk to each other!).</a:t>
            </a:r>
          </a:p>
          <a:p>
            <a:pPr>
              <a:spcAft>
                <a:spcPts val="1800"/>
              </a:spcAft>
            </a:pPr>
            <a:r>
              <a:rPr lang="en-US" b="1" dirty="0"/>
              <a:t>Focus</a:t>
            </a:r>
            <a:r>
              <a:rPr lang="en-US" dirty="0"/>
              <a:t> on your partner’s </a:t>
            </a:r>
            <a:r>
              <a:rPr lang="en-US" b="1" dirty="0"/>
              <a:t>needs</a:t>
            </a:r>
            <a:r>
              <a:rPr lang="en-US" dirty="0"/>
              <a:t>, </a:t>
            </a:r>
            <a:r>
              <a:rPr lang="en-US" b="1" dirty="0"/>
              <a:t>not</a:t>
            </a:r>
            <a:r>
              <a:rPr lang="en-US" dirty="0"/>
              <a:t> their </a:t>
            </a:r>
            <a:r>
              <a:rPr lang="en-US" b="1" dirty="0"/>
              <a:t>faults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0632792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3373" y="129092"/>
            <a:ext cx="9301239" cy="1172583"/>
          </a:xfrm>
        </p:spPr>
        <p:txBody>
          <a:bodyPr>
            <a:noAutofit/>
          </a:bodyPr>
          <a:lstStyle/>
          <a:p>
            <a:r>
              <a:rPr lang="en-US" b="1" u="sng" dirty="0"/>
              <a:t>Foundations for a Strong Marriage:</a:t>
            </a:r>
            <a:br>
              <a:rPr lang="en-US" b="1" u="sng" dirty="0"/>
            </a:br>
            <a:r>
              <a:rPr lang="en-US" b="1" u="sng" dirty="0"/>
              <a:t>“Marriage Time”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1575412"/>
            <a:ext cx="8915400" cy="4760842"/>
          </a:xfrm>
        </p:spPr>
        <p:txBody>
          <a:bodyPr>
            <a:normAutofit lnSpcReduction="10000"/>
          </a:bodyPr>
          <a:lstStyle/>
          <a:p>
            <a:pPr>
              <a:spcAft>
                <a:spcPts val="1200"/>
              </a:spcAft>
            </a:pPr>
            <a:r>
              <a:rPr lang="en-US" b="1" dirty="0"/>
              <a:t>Are you serious </a:t>
            </a:r>
            <a:r>
              <a:rPr lang="en-US" dirty="0"/>
              <a:t>about having a strong marriage?</a:t>
            </a:r>
          </a:p>
          <a:p>
            <a:pPr>
              <a:spcAft>
                <a:spcPts val="1200"/>
              </a:spcAft>
            </a:pPr>
            <a:r>
              <a:rPr lang="en-US" dirty="0"/>
              <a:t>You must </a:t>
            </a:r>
            <a:r>
              <a:rPr lang="en-US" b="1" dirty="0"/>
              <a:t>make time </a:t>
            </a:r>
            <a:r>
              <a:rPr lang="en-US" dirty="0"/>
              <a:t>for each other to talk about your feelings (hopes, fears, worries, excitements, </a:t>
            </a:r>
            <a:r>
              <a:rPr lang="en-US" dirty="0" err="1"/>
              <a:t>etc</a:t>
            </a:r>
            <a:r>
              <a:rPr lang="en-US" dirty="0"/>
              <a:t>).</a:t>
            </a:r>
          </a:p>
          <a:p>
            <a:pPr>
              <a:spcAft>
                <a:spcPts val="1200"/>
              </a:spcAft>
            </a:pPr>
            <a:r>
              <a:rPr lang="en-US" b="1" dirty="0"/>
              <a:t>Every week</a:t>
            </a:r>
            <a:r>
              <a:rPr lang="en-US" dirty="0"/>
              <a:t>, plan to spend </a:t>
            </a:r>
            <a:r>
              <a:rPr lang="en-US" b="1" dirty="0"/>
              <a:t>at least 2 hours alone</a:t>
            </a:r>
            <a:r>
              <a:rPr lang="en-US" dirty="0"/>
              <a:t> (like a date night)!</a:t>
            </a:r>
          </a:p>
          <a:p>
            <a:pPr>
              <a:spcAft>
                <a:spcPts val="1200"/>
              </a:spcAft>
            </a:pPr>
            <a:r>
              <a:rPr lang="en-US" dirty="0"/>
              <a:t>You must </a:t>
            </a:r>
            <a:r>
              <a:rPr lang="en-US" b="1" dirty="0"/>
              <a:t>plan</a:t>
            </a:r>
            <a:r>
              <a:rPr lang="en-US" dirty="0"/>
              <a:t>, </a:t>
            </a:r>
            <a:r>
              <a:rPr lang="en-US" b="1" dirty="0"/>
              <a:t>prioritize</a:t>
            </a:r>
            <a:r>
              <a:rPr lang="en-US" dirty="0"/>
              <a:t>, and </a:t>
            </a:r>
            <a:r>
              <a:rPr lang="en-US" b="1" dirty="0"/>
              <a:t>protect</a:t>
            </a:r>
            <a:r>
              <a:rPr lang="en-US" dirty="0"/>
              <a:t> this time!</a:t>
            </a:r>
          </a:p>
          <a:p>
            <a:pPr lvl="1">
              <a:spcAft>
                <a:spcPts val="1200"/>
              </a:spcAft>
            </a:pPr>
            <a:r>
              <a:rPr lang="en-US" b="1" dirty="0"/>
              <a:t>Plan</a:t>
            </a:r>
            <a:r>
              <a:rPr lang="en-US" dirty="0"/>
              <a:t>: it won’t happen unless you schedule it</a:t>
            </a:r>
          </a:p>
          <a:p>
            <a:pPr lvl="1">
              <a:spcAft>
                <a:spcPts val="1200"/>
              </a:spcAft>
            </a:pPr>
            <a:r>
              <a:rPr lang="en-US" b="1" dirty="0"/>
              <a:t>Prioritize</a:t>
            </a:r>
            <a:r>
              <a:rPr lang="en-US" dirty="0"/>
              <a:t>: your marriage is very, very important</a:t>
            </a:r>
          </a:p>
          <a:p>
            <a:pPr lvl="1">
              <a:spcAft>
                <a:spcPts val="1200"/>
              </a:spcAft>
            </a:pPr>
            <a:r>
              <a:rPr lang="en-US" b="1" dirty="0"/>
              <a:t>Protect</a:t>
            </a:r>
            <a:r>
              <a:rPr lang="en-US" dirty="0"/>
              <a:t>: remove sources of interruption (work, phone, etc.)</a:t>
            </a:r>
          </a:p>
        </p:txBody>
      </p:sp>
    </p:spTree>
    <p:extLst>
      <p:ext uri="{BB962C8B-B14F-4D97-AF65-F5344CB8AC3E}">
        <p14:creationId xmlns:p14="http://schemas.microsoft.com/office/powerpoint/2010/main" val="16076416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2737979"/>
              </p:ext>
            </p:extLst>
          </p:nvPr>
        </p:nvGraphicFramePr>
        <p:xfrm>
          <a:off x="2362567" y="432245"/>
          <a:ext cx="7931649" cy="562180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931649">
                  <a:extLst>
                    <a:ext uri="{9D8B030D-6E8A-4147-A177-3AD203B41FA5}">
                      <a16:colId xmlns:a16="http://schemas.microsoft.com/office/drawing/2014/main" val="3095988729"/>
                    </a:ext>
                  </a:extLst>
                </a:gridCol>
              </a:tblGrid>
              <a:tr h="863155">
                <a:tc>
                  <a:txBody>
                    <a:bodyPr/>
                    <a:lstStyle/>
                    <a:p>
                      <a:r>
                        <a:rPr lang="en-US" sz="2800" dirty="0"/>
                        <a:t>The </a:t>
                      </a:r>
                      <a:r>
                        <a:rPr lang="en-US" sz="2800" baseline="0" dirty="0"/>
                        <a:t>Marriage Course Plan</a:t>
                      </a:r>
                      <a:endParaRPr lang="en-US" sz="28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599233112"/>
                  </a:ext>
                </a:extLst>
              </a:tr>
              <a:tr h="798816">
                <a:tc>
                  <a:txBody>
                    <a:bodyPr/>
                    <a:lstStyle/>
                    <a:p>
                      <a:r>
                        <a:rPr lang="en-US" sz="2800" dirty="0"/>
                        <a:t>Session 1 – Building</a:t>
                      </a:r>
                      <a:r>
                        <a:rPr lang="en-US" sz="2800" baseline="0" dirty="0"/>
                        <a:t> Strong Foundations</a:t>
                      </a:r>
                      <a:endParaRPr lang="en-US" sz="28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329516823"/>
                  </a:ext>
                </a:extLst>
              </a:tr>
              <a:tr h="798816">
                <a:tc>
                  <a:txBody>
                    <a:bodyPr/>
                    <a:lstStyle/>
                    <a:p>
                      <a:r>
                        <a:rPr lang="en-US" sz="2800" dirty="0"/>
                        <a:t>Session 2 – The Art of Communications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750880762"/>
                  </a:ext>
                </a:extLst>
              </a:tr>
              <a:tr h="764568">
                <a:tc>
                  <a:txBody>
                    <a:bodyPr/>
                    <a:lstStyle/>
                    <a:p>
                      <a:r>
                        <a:rPr lang="en-US" sz="2800" dirty="0"/>
                        <a:t>Session 3 – </a:t>
                      </a:r>
                      <a:r>
                        <a:rPr lang="en-US" sz="2800" baseline="0" dirty="0"/>
                        <a:t>Resolving Conflict</a:t>
                      </a:r>
                      <a:endParaRPr lang="en-US" sz="28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468341380"/>
                  </a:ext>
                </a:extLst>
              </a:tr>
              <a:tr h="798816">
                <a:tc>
                  <a:txBody>
                    <a:bodyPr/>
                    <a:lstStyle/>
                    <a:p>
                      <a:r>
                        <a:rPr lang="en-US" sz="2800" dirty="0"/>
                        <a:t>Session 4 – The Impact of Family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767782494"/>
                  </a:ext>
                </a:extLst>
              </a:tr>
              <a:tr h="798816">
                <a:tc>
                  <a:txBody>
                    <a:bodyPr/>
                    <a:lstStyle/>
                    <a:p>
                      <a:r>
                        <a:rPr lang="en-US" sz="2800" dirty="0"/>
                        <a:t>Session 5</a:t>
                      </a:r>
                      <a:r>
                        <a:rPr lang="en-US" sz="2800" baseline="0" dirty="0"/>
                        <a:t> – The Power of Forgiveness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83821247"/>
                  </a:ext>
                </a:extLst>
              </a:tr>
              <a:tr h="798816">
                <a:tc>
                  <a:txBody>
                    <a:bodyPr/>
                    <a:lstStyle/>
                    <a:p>
                      <a:r>
                        <a:rPr lang="en-US" sz="2800" baseline="0" dirty="0"/>
                        <a:t>Session 6 – Keeping Love Alive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17310141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2982646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129092"/>
            <a:ext cx="8911687" cy="1172583"/>
          </a:xfrm>
        </p:spPr>
        <p:txBody>
          <a:bodyPr>
            <a:normAutofit fontScale="90000"/>
          </a:bodyPr>
          <a:lstStyle/>
          <a:p>
            <a:r>
              <a:rPr lang="en-US" sz="4400" b="1" u="sng" dirty="0"/>
              <a:t>Homework</a:t>
            </a:r>
            <a:br>
              <a:rPr lang="en-US" b="1" dirty="0"/>
            </a:br>
            <a:r>
              <a:rPr lang="en-US" sz="3100" b="1" dirty="0"/>
              <a:t>(remember – your marriage is worth it!)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87414" y="1751682"/>
            <a:ext cx="9495693" cy="4584572"/>
          </a:xfrm>
        </p:spPr>
        <p:txBody>
          <a:bodyPr>
            <a:normAutofit/>
          </a:bodyPr>
          <a:lstStyle/>
          <a:p>
            <a:pPr>
              <a:spcAft>
                <a:spcPts val="1200"/>
              </a:spcAft>
            </a:pPr>
            <a:r>
              <a:rPr lang="en-US" sz="3200" b="1" dirty="0"/>
              <a:t> Pages 1 to 4 </a:t>
            </a:r>
            <a:r>
              <a:rPr lang="en-US" sz="3200" dirty="0"/>
              <a:t>(in English or Chinese)</a:t>
            </a:r>
          </a:p>
          <a:p>
            <a:pPr marL="0" indent="0">
              <a:spcAft>
                <a:spcPts val="1200"/>
              </a:spcAft>
              <a:buNone/>
            </a:pPr>
            <a:r>
              <a:rPr lang="en-US" dirty="0">
                <a:hlinkClick r:id="rId3"/>
              </a:rPr>
              <a:t>http://ilce.llc/MarriageClasses/Session1_StrongFoundations/</a:t>
            </a:r>
            <a:endParaRPr lang="en-US" dirty="0"/>
          </a:p>
          <a:p>
            <a:pPr marL="0" indent="0">
              <a:spcAft>
                <a:spcPts val="1200"/>
              </a:spcAft>
              <a:buNone/>
            </a:pPr>
            <a:endParaRPr lang="en-US" dirty="0"/>
          </a:p>
          <a:p>
            <a:pPr marL="0" indent="0">
              <a:spcAft>
                <a:spcPts val="1200"/>
              </a:spcAft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2705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05638" y="392756"/>
            <a:ext cx="8911687" cy="666808"/>
          </a:xfrm>
        </p:spPr>
        <p:txBody>
          <a:bodyPr>
            <a:noAutofit/>
          </a:bodyPr>
          <a:lstStyle/>
          <a:p>
            <a:r>
              <a:rPr lang="en-US" sz="4000" b="1" u="sng" dirty="0"/>
              <a:t>Welcome to the Marriage Course!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1538344"/>
            <a:ext cx="8915400" cy="4797910"/>
          </a:xfrm>
        </p:spPr>
        <p:txBody>
          <a:bodyPr>
            <a:normAutofit lnSpcReduction="10000"/>
          </a:bodyPr>
          <a:lstStyle/>
          <a:p>
            <a:pPr>
              <a:spcAft>
                <a:spcPts val="1200"/>
              </a:spcAft>
            </a:pPr>
            <a:r>
              <a:rPr lang="en-US" dirty="0"/>
              <a:t>You are taking a step in the right direction for your marriage!</a:t>
            </a:r>
          </a:p>
          <a:p>
            <a:pPr>
              <a:spcAft>
                <a:spcPts val="1200"/>
              </a:spcAft>
            </a:pPr>
            <a:r>
              <a:rPr lang="en-US" b="1" dirty="0"/>
              <a:t>How much time and money </a:t>
            </a:r>
            <a:r>
              <a:rPr lang="en-US" dirty="0"/>
              <a:t>do people usually spend to plan a </a:t>
            </a:r>
            <a:r>
              <a:rPr lang="en-US" b="1" dirty="0"/>
              <a:t>wedding</a:t>
            </a:r>
            <a:r>
              <a:rPr lang="en-US" dirty="0"/>
              <a:t>?</a:t>
            </a:r>
          </a:p>
          <a:p>
            <a:pPr>
              <a:spcAft>
                <a:spcPts val="1200"/>
              </a:spcAft>
            </a:pPr>
            <a:r>
              <a:rPr lang="en-US" dirty="0"/>
              <a:t>Does a couple just show up for a </a:t>
            </a:r>
            <a:r>
              <a:rPr lang="en-US" b="1" dirty="0"/>
              <a:t>wedding</a:t>
            </a:r>
            <a:r>
              <a:rPr lang="en-US" dirty="0"/>
              <a:t> and hope that everything will work out OK?</a:t>
            </a:r>
          </a:p>
          <a:p>
            <a:pPr>
              <a:spcAft>
                <a:spcPts val="1200"/>
              </a:spcAft>
            </a:pPr>
            <a:r>
              <a:rPr lang="en-US" b="1" dirty="0"/>
              <a:t>How much time and effort </a:t>
            </a:r>
            <a:r>
              <a:rPr lang="en-US" dirty="0"/>
              <a:t>do people usually invest in planning their </a:t>
            </a:r>
            <a:r>
              <a:rPr lang="en-US" b="1" dirty="0"/>
              <a:t>marriage</a:t>
            </a:r>
            <a:r>
              <a:rPr lang="en-US" dirty="0"/>
              <a:t>?</a:t>
            </a:r>
          </a:p>
          <a:p>
            <a:pPr>
              <a:spcAft>
                <a:spcPts val="1200"/>
              </a:spcAft>
            </a:pPr>
            <a:r>
              <a:rPr lang="en-US" dirty="0"/>
              <a:t>Sadly, people often just show up for a </a:t>
            </a:r>
            <a:r>
              <a:rPr lang="en-US" b="1" dirty="0"/>
              <a:t>marriage</a:t>
            </a:r>
            <a:r>
              <a:rPr lang="en-US" dirty="0"/>
              <a:t> and hope that it will work out OK…</a:t>
            </a:r>
          </a:p>
        </p:txBody>
      </p:sp>
    </p:spTree>
    <p:extLst>
      <p:ext uri="{BB962C8B-B14F-4D97-AF65-F5344CB8AC3E}">
        <p14:creationId xmlns:p14="http://schemas.microsoft.com/office/powerpoint/2010/main" val="13896615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351966"/>
            <a:ext cx="8911687" cy="666808"/>
          </a:xfrm>
        </p:spPr>
        <p:txBody>
          <a:bodyPr>
            <a:noAutofit/>
          </a:bodyPr>
          <a:lstStyle/>
          <a:p>
            <a:r>
              <a:rPr lang="en-US" sz="4000" b="1" u="sng" dirty="0"/>
              <a:t>Welcome to the Marriage Course!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0740" y="1305892"/>
            <a:ext cx="9507308" cy="4997311"/>
          </a:xfrm>
        </p:spPr>
        <p:txBody>
          <a:bodyPr>
            <a:normAutofit/>
          </a:bodyPr>
          <a:lstStyle/>
          <a:p>
            <a:pPr>
              <a:spcAft>
                <a:spcPts val="1200"/>
              </a:spcAft>
            </a:pPr>
            <a:r>
              <a:rPr lang="en-US" sz="2800" dirty="0"/>
              <a:t>Two </a:t>
            </a:r>
            <a:r>
              <a:rPr lang="en-US" sz="2800" b="1" dirty="0"/>
              <a:t>goals</a:t>
            </a:r>
            <a:r>
              <a:rPr lang="en-US" sz="2800" dirty="0"/>
              <a:t> of this course:</a:t>
            </a:r>
          </a:p>
          <a:p>
            <a:pPr lvl="1"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en-US" sz="2400" dirty="0"/>
              <a:t>help you </a:t>
            </a:r>
            <a:r>
              <a:rPr lang="en-US" sz="2400" b="1" dirty="0"/>
              <a:t>strengthen your connection </a:t>
            </a:r>
            <a:r>
              <a:rPr lang="en-US" sz="2400" dirty="0"/>
              <a:t>with each other</a:t>
            </a:r>
          </a:p>
          <a:p>
            <a:pPr lvl="1"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en-US" sz="2400" dirty="0"/>
              <a:t>give you some “</a:t>
            </a:r>
            <a:r>
              <a:rPr lang="en-US" sz="2400" b="1" dirty="0"/>
              <a:t>tools”</a:t>
            </a:r>
            <a:r>
              <a:rPr lang="en-US" sz="2400" dirty="0"/>
              <a:t> to help </a:t>
            </a:r>
            <a:r>
              <a:rPr lang="en-US" sz="2400" b="1" dirty="0"/>
              <a:t>grow</a:t>
            </a:r>
            <a:r>
              <a:rPr lang="en-US" sz="2400" dirty="0"/>
              <a:t> your relationship</a:t>
            </a:r>
          </a:p>
          <a:p>
            <a:pPr>
              <a:spcAft>
                <a:spcPts val="1200"/>
              </a:spcAft>
            </a:pPr>
            <a:r>
              <a:rPr lang="en-US" sz="2800" b="1" dirty="0"/>
              <a:t>How </a:t>
            </a:r>
            <a:r>
              <a:rPr lang="en-US" sz="2800" dirty="0"/>
              <a:t>will you do this?</a:t>
            </a:r>
          </a:p>
          <a:p>
            <a:pPr lvl="1"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en-US" sz="2400" b="1" dirty="0"/>
              <a:t>Participate</a:t>
            </a:r>
            <a:r>
              <a:rPr lang="en-US" sz="2400" dirty="0"/>
              <a:t> in the exercises and </a:t>
            </a:r>
            <a:r>
              <a:rPr lang="en-US" sz="2400" b="1" dirty="0"/>
              <a:t>practice</a:t>
            </a:r>
            <a:r>
              <a:rPr lang="en-US" sz="2400" dirty="0"/>
              <a:t> what you learn</a:t>
            </a:r>
          </a:p>
          <a:p>
            <a:pPr lvl="1"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en-US" sz="2400" b="1" dirty="0"/>
              <a:t>Be honest </a:t>
            </a:r>
            <a:r>
              <a:rPr lang="en-US" sz="2400" dirty="0"/>
              <a:t>with each other.  Learn to </a:t>
            </a:r>
            <a:r>
              <a:rPr lang="en-US" sz="2400" b="1" dirty="0"/>
              <a:t>trust</a:t>
            </a:r>
            <a:r>
              <a:rPr lang="en-US" sz="2400" dirty="0"/>
              <a:t> each other.</a:t>
            </a:r>
          </a:p>
          <a:p>
            <a:pPr lvl="1"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en-US" sz="2400" dirty="0"/>
              <a:t>We will not ask you to reveal personal things to us. </a:t>
            </a:r>
          </a:p>
        </p:txBody>
      </p:sp>
    </p:spTree>
    <p:extLst>
      <p:ext uri="{BB962C8B-B14F-4D97-AF65-F5344CB8AC3E}">
        <p14:creationId xmlns:p14="http://schemas.microsoft.com/office/powerpoint/2010/main" val="9253945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677565"/>
          </a:xfrm>
        </p:spPr>
        <p:txBody>
          <a:bodyPr>
            <a:noAutofit/>
          </a:bodyPr>
          <a:lstStyle/>
          <a:p>
            <a:r>
              <a:rPr lang="en-US" sz="4000" b="1" u="sng" dirty="0"/>
              <a:t>The First Time You Met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1663546"/>
            <a:ext cx="8915400" cy="4672707"/>
          </a:xfrm>
        </p:spPr>
        <p:txBody>
          <a:bodyPr>
            <a:normAutofit/>
          </a:bodyPr>
          <a:lstStyle/>
          <a:p>
            <a:pPr>
              <a:spcAft>
                <a:spcPts val="2400"/>
              </a:spcAft>
            </a:pPr>
            <a:r>
              <a:rPr lang="en-US" dirty="0"/>
              <a:t>You were not forced to come together – you chose to be together </a:t>
            </a:r>
            <a:r>
              <a:rPr lang="en-US" b="1" dirty="0"/>
              <a:t>voluntarily</a:t>
            </a:r>
            <a:r>
              <a:rPr lang="en-US" dirty="0"/>
              <a:t>.</a:t>
            </a:r>
          </a:p>
          <a:p>
            <a:pPr>
              <a:spcAft>
                <a:spcPts val="2400"/>
              </a:spcAft>
            </a:pPr>
            <a:r>
              <a:rPr lang="en-US" dirty="0"/>
              <a:t>Think back to the start of your relationship…</a:t>
            </a:r>
          </a:p>
          <a:p>
            <a:pPr>
              <a:spcAft>
                <a:spcPts val="2400"/>
              </a:spcAft>
            </a:pPr>
            <a:r>
              <a:rPr lang="en-US" dirty="0"/>
              <a:t>Exercise 1.  Tell each other your </a:t>
            </a:r>
            <a:r>
              <a:rPr lang="en-US" b="1" dirty="0"/>
              <a:t>strongest memory </a:t>
            </a:r>
            <a:r>
              <a:rPr lang="en-US" dirty="0"/>
              <a:t>of the </a:t>
            </a:r>
            <a:r>
              <a:rPr lang="en-US" b="1" dirty="0"/>
              <a:t>first time </a:t>
            </a:r>
            <a:r>
              <a:rPr lang="en-US" dirty="0"/>
              <a:t>you met and what </a:t>
            </a:r>
            <a:r>
              <a:rPr lang="en-US" b="1" dirty="0"/>
              <a:t>first attracted you </a:t>
            </a:r>
            <a:r>
              <a:rPr lang="en-US" dirty="0"/>
              <a:t>to one another.  [</a:t>
            </a:r>
            <a:r>
              <a:rPr lang="en-US" dirty="0">
                <a:solidFill>
                  <a:srgbClr val="0070C0"/>
                </a:solidFill>
              </a:rPr>
              <a:t> 3 minutes </a:t>
            </a:r>
            <a:r>
              <a:rPr lang="en-US" dirty="0"/>
              <a:t>]</a:t>
            </a:r>
          </a:p>
        </p:txBody>
      </p:sp>
    </p:spTree>
    <p:extLst>
      <p:ext uri="{BB962C8B-B14F-4D97-AF65-F5344CB8AC3E}">
        <p14:creationId xmlns:p14="http://schemas.microsoft.com/office/powerpoint/2010/main" val="10530899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94859" y="293604"/>
            <a:ext cx="8911687" cy="677565"/>
          </a:xfrm>
        </p:spPr>
        <p:txBody>
          <a:bodyPr>
            <a:noAutofit/>
          </a:bodyPr>
          <a:lstStyle/>
          <a:p>
            <a:r>
              <a:rPr lang="en-US" sz="4000" b="1" u="sng" dirty="0"/>
              <a:t>What is Marriage?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94053" y="1156771"/>
            <a:ext cx="10034664" cy="5420299"/>
          </a:xfrm>
        </p:spPr>
        <p:txBody>
          <a:bodyPr>
            <a:normAutofit/>
          </a:bodyPr>
          <a:lstStyle/>
          <a:p>
            <a:pPr>
              <a:spcAft>
                <a:spcPts val="1200"/>
              </a:spcAft>
            </a:pPr>
            <a:r>
              <a:rPr lang="en-US" sz="2800" dirty="0"/>
              <a:t>It is </a:t>
            </a:r>
            <a:r>
              <a:rPr lang="en-US" sz="2800" b="1" dirty="0"/>
              <a:t>not a business contract </a:t>
            </a:r>
            <a:r>
              <a:rPr lang="en-US" sz="2800" dirty="0"/>
              <a:t>which is easily canceled when one person fails to meet their obligations.</a:t>
            </a:r>
          </a:p>
          <a:p>
            <a:pPr>
              <a:spcAft>
                <a:spcPts val="1200"/>
              </a:spcAft>
            </a:pPr>
            <a:r>
              <a:rPr lang="en-US" sz="2800" dirty="0"/>
              <a:t>It is </a:t>
            </a:r>
            <a:r>
              <a:rPr lang="en-US" sz="2800" b="1" dirty="0"/>
              <a:t>not a friendship </a:t>
            </a:r>
            <a:r>
              <a:rPr lang="en-US" sz="2800" dirty="0"/>
              <a:t>between </a:t>
            </a:r>
            <a:r>
              <a:rPr lang="en-US" sz="2800" b="1" dirty="0"/>
              <a:t>two “children</a:t>
            </a:r>
            <a:r>
              <a:rPr lang="en-US" sz="2800" dirty="0"/>
              <a:t>.”</a:t>
            </a:r>
          </a:p>
          <a:p>
            <a:pPr>
              <a:spcAft>
                <a:spcPts val="1200"/>
              </a:spcAft>
            </a:pPr>
            <a:r>
              <a:rPr lang="en-US" sz="2800" dirty="0"/>
              <a:t>It is </a:t>
            </a:r>
            <a:r>
              <a:rPr lang="en-US" sz="2800" b="1" dirty="0"/>
              <a:t>much more </a:t>
            </a:r>
            <a:r>
              <a:rPr lang="en-US" sz="2800" dirty="0"/>
              <a:t>than a </a:t>
            </a:r>
            <a:r>
              <a:rPr lang="en-US" sz="2800" b="1" dirty="0"/>
              <a:t>legal partnership </a:t>
            </a:r>
            <a:r>
              <a:rPr lang="en-US" sz="2800" dirty="0"/>
              <a:t>between two </a:t>
            </a:r>
            <a:r>
              <a:rPr lang="en-US" sz="2800" b="1" dirty="0"/>
              <a:t>unchangeable</a:t>
            </a:r>
            <a:r>
              <a:rPr lang="en-US" sz="2800" dirty="0"/>
              <a:t> </a:t>
            </a:r>
            <a:r>
              <a:rPr lang="en-US" sz="2800" b="1" dirty="0"/>
              <a:t>adults</a:t>
            </a:r>
            <a:r>
              <a:rPr lang="en-US" sz="2800" dirty="0"/>
              <a:t>.</a:t>
            </a:r>
          </a:p>
          <a:p>
            <a:pPr>
              <a:spcAft>
                <a:spcPts val="1200"/>
              </a:spcAft>
            </a:pPr>
            <a:r>
              <a:rPr lang="en-US" sz="2800" b="1" dirty="0"/>
              <a:t>IT IS A COVENANT </a:t>
            </a:r>
            <a:r>
              <a:rPr lang="en-US" sz="2800" dirty="0"/>
              <a:t>between two people, </a:t>
            </a:r>
            <a:r>
              <a:rPr lang="en-US" sz="2800" b="1" dirty="0"/>
              <a:t>sacrificially loving </a:t>
            </a:r>
            <a:r>
              <a:rPr lang="en-US" sz="2800" dirty="0"/>
              <a:t>each other and </a:t>
            </a:r>
            <a:r>
              <a:rPr lang="en-US" sz="2800" b="1" dirty="0"/>
              <a:t>becoming one.</a:t>
            </a:r>
            <a:endParaRPr lang="en-US" sz="2800" dirty="0"/>
          </a:p>
          <a:p>
            <a:pPr lvl="1">
              <a:spcAft>
                <a:spcPts val="1200"/>
              </a:spcAft>
            </a:pPr>
            <a:r>
              <a:rPr lang="en-US" sz="2400" b="1" dirty="0"/>
              <a:t>Covenant</a:t>
            </a:r>
            <a:r>
              <a:rPr lang="en-US" sz="2400" dirty="0"/>
              <a:t>: a formal, binding agreement of unconditional love</a:t>
            </a:r>
          </a:p>
        </p:txBody>
      </p:sp>
    </p:spTree>
    <p:extLst>
      <p:ext uri="{BB962C8B-B14F-4D97-AF65-F5344CB8AC3E}">
        <p14:creationId xmlns:p14="http://schemas.microsoft.com/office/powerpoint/2010/main" val="37286959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429658"/>
            <a:ext cx="8911687" cy="872018"/>
          </a:xfrm>
        </p:spPr>
        <p:txBody>
          <a:bodyPr>
            <a:normAutofit/>
          </a:bodyPr>
          <a:lstStyle/>
          <a:p>
            <a:r>
              <a:rPr lang="en-US" sz="4000" b="1" u="sng" dirty="0"/>
              <a:t>What is Marriage?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1652530"/>
            <a:ext cx="8803136" cy="4683724"/>
          </a:xfrm>
        </p:spPr>
        <p:txBody>
          <a:bodyPr>
            <a:normAutofit/>
          </a:bodyPr>
          <a:lstStyle/>
          <a:p>
            <a:pPr>
              <a:spcAft>
                <a:spcPts val="1200"/>
              </a:spcAft>
            </a:pPr>
            <a:r>
              <a:rPr lang="en-US" dirty="0"/>
              <a:t>During this class, we will often refer to the Bible to explain important marriage principles.</a:t>
            </a:r>
          </a:p>
          <a:p>
            <a:pPr>
              <a:spcAft>
                <a:spcPts val="1200"/>
              </a:spcAft>
            </a:pPr>
            <a:r>
              <a:rPr lang="en-US" dirty="0"/>
              <a:t>(The Bible is the most popular book in world history)</a:t>
            </a:r>
          </a:p>
          <a:p>
            <a:pPr>
              <a:spcAft>
                <a:spcPts val="1200"/>
              </a:spcAft>
            </a:pPr>
            <a:r>
              <a:rPr lang="en-US" dirty="0"/>
              <a:t>You do not have to be a Christian to learn from this class!</a:t>
            </a:r>
          </a:p>
          <a:p>
            <a:pPr>
              <a:spcAft>
                <a:spcPts val="1200"/>
              </a:spcAft>
            </a:pPr>
            <a:r>
              <a:rPr lang="en-US" dirty="0"/>
              <a:t>“That is why a man </a:t>
            </a:r>
            <a:r>
              <a:rPr lang="en-US" b="1" dirty="0"/>
              <a:t>leaves</a:t>
            </a:r>
            <a:r>
              <a:rPr lang="en-US" dirty="0"/>
              <a:t> his </a:t>
            </a:r>
            <a:r>
              <a:rPr lang="en-US" b="1" dirty="0"/>
              <a:t>father and mother </a:t>
            </a:r>
            <a:r>
              <a:rPr lang="en-US" dirty="0"/>
              <a:t>and is united to his wife, and they </a:t>
            </a:r>
            <a:r>
              <a:rPr lang="en-US" b="1" dirty="0"/>
              <a:t>become one </a:t>
            </a:r>
            <a:r>
              <a:rPr lang="en-US" dirty="0"/>
              <a:t>flesh.”             </a:t>
            </a:r>
            <a:r>
              <a:rPr lang="zh-CN" altLang="en-US" sz="2800" dirty="0">
                <a:latin typeface="KaiTi" panose="02010609060101010101" pitchFamily="49" charset="-122"/>
                <a:ea typeface="KaiTi" panose="02010609060101010101" pitchFamily="49" charset="-122"/>
              </a:rPr>
              <a:t>因此人要离开父母，和妻子连合，二人成为一体。</a:t>
            </a:r>
            <a:endParaRPr lang="en-US" altLang="zh-CN" sz="2800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0" indent="0" algn="r">
              <a:spcAft>
                <a:spcPts val="1200"/>
              </a:spcAft>
              <a:buNone/>
            </a:pPr>
            <a:r>
              <a:rPr lang="en-US" dirty="0"/>
              <a:t>Genesis 2:24</a:t>
            </a:r>
          </a:p>
        </p:txBody>
      </p:sp>
    </p:spTree>
    <p:extLst>
      <p:ext uri="{BB962C8B-B14F-4D97-AF65-F5344CB8AC3E}">
        <p14:creationId xmlns:p14="http://schemas.microsoft.com/office/powerpoint/2010/main" val="28572168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3073" y="178420"/>
            <a:ext cx="9275486" cy="1593230"/>
          </a:xfrm>
        </p:spPr>
        <p:txBody>
          <a:bodyPr>
            <a:normAutofit/>
          </a:bodyPr>
          <a:lstStyle/>
          <a:p>
            <a:r>
              <a:rPr lang="en-US" sz="4000" b="1" u="sng" dirty="0"/>
              <a:t>Three pillars to a good marriage:</a:t>
            </a:r>
            <a:br>
              <a:rPr lang="en-US" sz="4000" b="1" u="sng" dirty="0"/>
            </a:br>
            <a:r>
              <a:rPr lang="zh-CN" altLang="en-US" sz="4000" dirty="0">
                <a:latin typeface="KaiTi" panose="02010609060101010101" pitchFamily="49" charset="-122"/>
                <a:ea typeface="KaiTi" panose="02010609060101010101" pitchFamily="49" charset="-122"/>
              </a:rPr>
              <a:t>美好婚姻的三大支柱</a:t>
            </a:r>
            <a:endParaRPr lang="en-US" sz="4000" b="1" u="sng" dirty="0"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93073" y="1802635"/>
            <a:ext cx="8129239" cy="447163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/>
              <a:t>“That is why a man </a:t>
            </a:r>
            <a:r>
              <a:rPr lang="en-US" sz="3200" b="1" dirty="0"/>
              <a:t>leaves</a:t>
            </a:r>
            <a:r>
              <a:rPr lang="en-US" sz="3200" dirty="0"/>
              <a:t> his father and mother and is </a:t>
            </a:r>
            <a:r>
              <a:rPr lang="en-US" sz="3200" b="1" dirty="0"/>
              <a:t>united</a:t>
            </a:r>
            <a:r>
              <a:rPr lang="en-US" sz="3200" dirty="0"/>
              <a:t> to his wife, and they </a:t>
            </a:r>
            <a:r>
              <a:rPr lang="en-US" sz="3200" b="1" dirty="0"/>
              <a:t>become one </a:t>
            </a:r>
            <a:r>
              <a:rPr lang="en-US" sz="3200" dirty="0"/>
              <a:t>flesh.”  Genesis 2:24 </a:t>
            </a:r>
          </a:p>
          <a:p>
            <a:pPr marL="0" indent="0">
              <a:buNone/>
            </a:pPr>
            <a:endParaRPr lang="en-US" sz="3200" dirty="0"/>
          </a:p>
          <a:p>
            <a:pPr marL="385763" indent="-385763">
              <a:buFont typeface="+mj-lt"/>
              <a:buAutoNum type="arabicPeriod"/>
            </a:pPr>
            <a:r>
              <a:rPr lang="en-US" sz="3200" dirty="0"/>
              <a:t>Leave   </a:t>
            </a:r>
            <a:r>
              <a:rPr lang="zh-CN" altLang="en-US" sz="3600" dirty="0">
                <a:latin typeface="KaiTi" panose="02010609060101010101" pitchFamily="49" charset="-122"/>
                <a:ea typeface="KaiTi" panose="02010609060101010101" pitchFamily="49" charset="-122"/>
              </a:rPr>
              <a:t>离开</a:t>
            </a:r>
          </a:p>
          <a:p>
            <a:pPr marL="385763" indent="-385763">
              <a:buFont typeface="+mj-lt"/>
              <a:buAutoNum type="arabicPeriod"/>
            </a:pPr>
            <a:r>
              <a:rPr lang="en-US" sz="3200" dirty="0"/>
              <a:t>Unite   </a:t>
            </a:r>
            <a:r>
              <a:rPr lang="zh-CN" altLang="en-US" sz="3600" dirty="0">
                <a:latin typeface="KaiTi" panose="02010609060101010101" pitchFamily="49" charset="-122"/>
                <a:ea typeface="KaiTi" panose="02010609060101010101" pitchFamily="49" charset="-122"/>
              </a:rPr>
              <a:t>连合</a:t>
            </a:r>
          </a:p>
          <a:p>
            <a:pPr marL="385763" indent="-385763">
              <a:buFont typeface="+mj-lt"/>
              <a:buAutoNum type="arabicPeriod"/>
            </a:pPr>
            <a:r>
              <a:rPr lang="en-US" sz="3200" dirty="0"/>
              <a:t>Become one   </a:t>
            </a:r>
            <a:r>
              <a:rPr lang="zh-CN" altLang="en-US" sz="3600" dirty="0">
                <a:latin typeface="KaiTi" panose="02010609060101010101" pitchFamily="49" charset="-122"/>
                <a:ea typeface="KaiTi" panose="02010609060101010101" pitchFamily="49" charset="-122"/>
              </a:rPr>
              <a:t>成为一体</a:t>
            </a:r>
            <a:endParaRPr lang="en-US" altLang="zh-CN" sz="3600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385763" indent="-385763">
              <a:buFont typeface="+mj-lt"/>
              <a:buAutoNum type="arabicPeriod"/>
            </a:pPr>
            <a:endParaRPr lang="en-US" altLang="zh-CN" sz="3200" dirty="0"/>
          </a:p>
          <a:p>
            <a:pPr marL="385763" indent="-385763">
              <a:buFont typeface="+mj-lt"/>
              <a:buAutoNum type="arabicPeriod"/>
            </a:pPr>
            <a:endParaRPr lang="zh-CN" altLang="en-US" sz="3200" dirty="0"/>
          </a:p>
          <a:p>
            <a:pPr marL="385763" indent="-385763">
              <a:buFont typeface="+mj-lt"/>
              <a:buAutoNum type="arabicPeriod"/>
            </a:pP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6545009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83885" y="209320"/>
            <a:ext cx="10047382" cy="1531345"/>
          </a:xfrm>
        </p:spPr>
        <p:txBody>
          <a:bodyPr>
            <a:noAutofit/>
          </a:bodyPr>
          <a:lstStyle/>
          <a:p>
            <a:r>
              <a:rPr lang="en-US" altLang="zh-CN" sz="4000" b="1" u="sng" dirty="0"/>
              <a:t>“Leaving” – a Healthy Independence</a:t>
            </a:r>
            <a:br>
              <a:rPr lang="en-US" altLang="zh-CN" sz="4000" b="1" dirty="0"/>
            </a:br>
            <a:r>
              <a:rPr lang="en-US" altLang="zh-CN" sz="4000" b="1" dirty="0">
                <a:latin typeface="KaiTi" panose="02010609060101010101" pitchFamily="49" charset="-122"/>
                <a:ea typeface="KaiTi" panose="02010609060101010101" pitchFamily="49" charset="-122"/>
              </a:rPr>
              <a:t>“</a:t>
            </a:r>
            <a:r>
              <a:rPr lang="zh-CN" altLang="en-US" sz="4000" b="1" dirty="0">
                <a:latin typeface="KaiTi" panose="02010609060101010101" pitchFamily="49" charset="-122"/>
                <a:ea typeface="KaiTi" panose="02010609060101010101" pitchFamily="49" charset="-122"/>
              </a:rPr>
              <a:t>离开” </a:t>
            </a:r>
            <a:r>
              <a:rPr lang="en-US" altLang="zh-CN" sz="4000" b="1" dirty="0">
                <a:latin typeface="KaiTi" panose="02010609060101010101" pitchFamily="49" charset="-122"/>
                <a:ea typeface="KaiTi" panose="02010609060101010101" pitchFamily="49" charset="-122"/>
              </a:rPr>
              <a:t>– </a:t>
            </a:r>
            <a:r>
              <a:rPr lang="zh-CN" altLang="en-US" sz="4000" b="1" dirty="0">
                <a:latin typeface="KaiTi" panose="02010609060101010101" pitchFamily="49" charset="-122"/>
                <a:ea typeface="KaiTi" panose="02010609060101010101" pitchFamily="49" charset="-122"/>
              </a:rPr>
              <a:t>健康地独立于父母</a:t>
            </a:r>
            <a:br>
              <a:rPr lang="zh-CN" altLang="en-US" sz="4000" b="1" dirty="0"/>
            </a:br>
            <a:endParaRPr lang="en-US" sz="4000" dirty="0"/>
          </a:p>
        </p:txBody>
      </p:sp>
      <p:sp>
        <p:nvSpPr>
          <p:cNvPr id="41986" name="Rectangle 2"/>
          <p:cNvSpPr>
            <a:spLocks noGrp="1" noChangeArrowheads="1"/>
          </p:cNvSpPr>
          <p:nvPr>
            <p:ph idx="1"/>
          </p:nvPr>
        </p:nvSpPr>
        <p:spPr>
          <a:xfrm>
            <a:off x="2203373" y="1740665"/>
            <a:ext cx="9639760" cy="4660135"/>
          </a:xfrm>
        </p:spPr>
        <p:txBody>
          <a:bodyPr>
            <a:normAutofit/>
          </a:bodyPr>
          <a:lstStyle/>
          <a:p>
            <a:pPr marL="385763" indent="-385763">
              <a:spcBef>
                <a:spcPct val="0"/>
              </a:spcBef>
              <a:buFont typeface="+mj-lt"/>
              <a:buAutoNum type="arabicPeriod"/>
            </a:pPr>
            <a:r>
              <a:rPr lang="en-US" altLang="zh-CN" sz="2800" dirty="0"/>
              <a:t>Learn to stand as a new family unit in the world            </a:t>
            </a:r>
            <a:r>
              <a:rPr lang="zh-CN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学习成为世界上的一个单元</a:t>
            </a:r>
          </a:p>
          <a:p>
            <a:pPr marL="385763" indent="-385763">
              <a:spcBef>
                <a:spcPct val="0"/>
              </a:spcBef>
              <a:buFont typeface="+mj-lt"/>
              <a:buAutoNum type="arabicPeriod"/>
            </a:pPr>
            <a:endParaRPr lang="zh-CN" altLang="en-US" sz="2800" dirty="0"/>
          </a:p>
          <a:p>
            <a:pPr marL="385763" indent="-385763">
              <a:spcBef>
                <a:spcPct val="0"/>
              </a:spcBef>
              <a:buFont typeface="+mj-lt"/>
              <a:buAutoNum type="arabicPeriod"/>
            </a:pPr>
            <a:r>
              <a:rPr lang="en-US" altLang="zh-CN" sz="2800" dirty="0"/>
              <a:t>Learn to provide for yourselves  </a:t>
            </a:r>
            <a:r>
              <a:rPr lang="zh-CN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学会自食其力</a:t>
            </a:r>
            <a:endParaRPr lang="en-US" altLang="zh-CN" sz="3200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385763" indent="-385763">
              <a:spcBef>
                <a:spcPct val="0"/>
              </a:spcBef>
              <a:buFont typeface="+mj-lt"/>
              <a:buAutoNum type="arabicPeriod"/>
            </a:pPr>
            <a:endParaRPr lang="en-US" altLang="zh-CN" sz="2800" dirty="0"/>
          </a:p>
          <a:p>
            <a:pPr marL="385763" indent="-385763">
              <a:spcBef>
                <a:spcPct val="0"/>
              </a:spcBef>
              <a:buFont typeface="+mj-lt"/>
              <a:buAutoNum type="arabicPeriod"/>
            </a:pPr>
            <a:r>
              <a:rPr lang="en-US" altLang="zh-CN" sz="2800" dirty="0"/>
              <a:t>Learn to set goals and make decisions together              </a:t>
            </a:r>
            <a:r>
              <a:rPr lang="zh-CN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学习定目标、做决定</a:t>
            </a:r>
          </a:p>
          <a:p>
            <a:pPr marL="385763" indent="-385763">
              <a:spcBef>
                <a:spcPct val="0"/>
              </a:spcBef>
              <a:buFont typeface="+mj-lt"/>
              <a:buAutoNum type="arabicPeriod"/>
            </a:pPr>
            <a:endParaRPr lang="zh-CN" altLang="en-US" sz="2800" dirty="0"/>
          </a:p>
          <a:p>
            <a:pPr marL="385763" indent="-385763">
              <a:spcBef>
                <a:spcPct val="0"/>
              </a:spcBef>
              <a:buFont typeface="+mj-lt"/>
              <a:buAutoNum type="arabicPeriod"/>
            </a:pPr>
            <a:r>
              <a:rPr lang="en-US" altLang="zh-CN" sz="2800" dirty="0"/>
              <a:t>Have a different relationship with parents while respecting and loving them  </a:t>
            </a:r>
            <a:r>
              <a:rPr lang="zh-CN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孝敬父母</a:t>
            </a:r>
          </a:p>
          <a:p>
            <a:pPr marL="385763" indent="-385763">
              <a:spcBef>
                <a:spcPct val="0"/>
              </a:spcBef>
              <a:buFont typeface="+mj-lt"/>
              <a:buAutoNum type="arabicPeriod"/>
            </a:pPr>
            <a:endParaRPr lang="zh-CN" altLang="en-US" sz="2800" dirty="0"/>
          </a:p>
          <a:p>
            <a:pPr marL="385763" indent="-385763">
              <a:spcBef>
                <a:spcPct val="0"/>
              </a:spcBef>
              <a:buFont typeface="+mj-lt"/>
              <a:buAutoNum type="arabicPeriod"/>
            </a:pPr>
            <a:endParaRPr lang="zh-CN" altLang="en-US" sz="2800" b="1" dirty="0">
              <a:ea typeface="宋体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0094392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9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19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19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19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419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198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4198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4198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198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4198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4198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4198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4198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4198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4198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4198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4198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986" grpId="0" uiExpand="1" build="p" bldLvl="2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3036" y="238520"/>
            <a:ext cx="9202087" cy="940286"/>
          </a:xfrm>
        </p:spPr>
        <p:txBody>
          <a:bodyPr>
            <a:noAutofit/>
          </a:bodyPr>
          <a:lstStyle/>
          <a:p>
            <a:r>
              <a:rPr lang="en-US" altLang="zh-CN" sz="4000" b="1" u="sng" dirty="0"/>
              <a:t>Uniting with each other</a:t>
            </a:r>
            <a:r>
              <a:rPr lang="en-US" altLang="zh-CN" sz="4000" dirty="0"/>
              <a:t>  </a:t>
            </a:r>
            <a:r>
              <a:rPr lang="zh-CN" altLang="en-US" sz="4000" b="1" dirty="0">
                <a:latin typeface="KaiTi" panose="02010609060101010101" pitchFamily="49" charset="-122"/>
                <a:ea typeface="KaiTi" panose="02010609060101010101" pitchFamily="49" charset="-122"/>
              </a:rPr>
              <a:t>彼此“连合”</a:t>
            </a:r>
            <a:br>
              <a:rPr lang="en-US" altLang="zh-CN" sz="4000" dirty="0"/>
            </a:br>
            <a:endParaRPr lang="en-US" sz="4000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887415" y="1178807"/>
            <a:ext cx="10176055" cy="5409280"/>
          </a:xfrm>
        </p:spPr>
        <p:txBody>
          <a:bodyPr>
            <a:noAutofit/>
          </a:bodyPr>
          <a:lstStyle/>
          <a:p>
            <a:pPr marL="385763" indent="-385763">
              <a:spcBef>
                <a:spcPts val="0"/>
              </a:spcBef>
              <a:spcAft>
                <a:spcPts val="1800"/>
              </a:spcAft>
              <a:buFont typeface="+mj-lt"/>
              <a:buAutoNum type="arabicParenR"/>
            </a:pPr>
            <a:r>
              <a:rPr lang="en-US" altLang="zh-CN" dirty="0"/>
              <a:t>Strongly bound, remaining faithful to each other</a:t>
            </a:r>
            <a:br>
              <a:rPr lang="en-US" altLang="zh-CN" dirty="0"/>
            </a:br>
            <a:r>
              <a:rPr lang="zh-CN" altLang="en-US" sz="2800" dirty="0">
                <a:latin typeface="KaiTi" panose="02010609060101010101" pitchFamily="49" charset="-122"/>
                <a:ea typeface="KaiTi" panose="02010609060101010101" pitchFamily="49" charset="-122"/>
              </a:rPr>
              <a:t>紧密结合，忠贞不渝</a:t>
            </a:r>
            <a:endParaRPr lang="en-US" altLang="zh-CN" sz="2800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385763" indent="-385763">
              <a:spcBef>
                <a:spcPts val="0"/>
              </a:spcBef>
              <a:spcAft>
                <a:spcPts val="1800"/>
              </a:spcAft>
              <a:buFont typeface="+mj-lt"/>
              <a:buAutoNum type="arabicParenR"/>
            </a:pPr>
            <a:r>
              <a:rPr lang="en-US" altLang="zh-CN" dirty="0"/>
              <a:t>Treasure and value your relationship above all others</a:t>
            </a:r>
            <a:br>
              <a:rPr lang="en-US" altLang="zh-CN" dirty="0"/>
            </a:br>
            <a:r>
              <a:rPr lang="zh-CN" altLang="en-US" sz="2800" dirty="0">
                <a:latin typeface="KaiTi" panose="02010609060101010101" pitchFamily="49" charset="-122"/>
                <a:ea typeface="KaiTi" panose="02010609060101010101" pitchFamily="49" charset="-122"/>
              </a:rPr>
              <a:t>珍爱看重关系，胜过世上一切</a:t>
            </a:r>
            <a:endParaRPr lang="en-US" altLang="zh-CN" dirty="0"/>
          </a:p>
          <a:p>
            <a:pPr marL="385763" indent="-385763">
              <a:spcBef>
                <a:spcPts val="0"/>
              </a:spcBef>
              <a:spcAft>
                <a:spcPts val="1800"/>
              </a:spcAft>
              <a:buFont typeface="+mj-lt"/>
              <a:buAutoNum type="arabicParenR"/>
            </a:pPr>
            <a:r>
              <a:rPr lang="en-US" altLang="zh-CN" dirty="0"/>
              <a:t>Protect your relationship from things that might divide you</a:t>
            </a:r>
            <a:br>
              <a:rPr lang="en-US" altLang="zh-CN" dirty="0"/>
            </a:br>
            <a:r>
              <a:rPr lang="zh-CN" altLang="en-US" sz="2800" dirty="0">
                <a:latin typeface="KaiTi" panose="02010609060101010101" pitchFamily="49" charset="-122"/>
                <a:ea typeface="KaiTi" panose="02010609060101010101" pitchFamily="49" charset="-122"/>
              </a:rPr>
              <a:t>有意识地决定捍卫关系</a:t>
            </a:r>
            <a:endParaRPr lang="en-US" altLang="zh-CN" sz="2800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857250" lvl="1" indent="-457200">
              <a:spcBef>
                <a:spcPts val="0"/>
              </a:spcBef>
              <a:spcAft>
                <a:spcPts val="1800"/>
              </a:spcAft>
            </a:pPr>
            <a:r>
              <a:rPr lang="en-US" altLang="zh-CN" sz="2400" dirty="0"/>
              <a:t>Job: it is better to sacrifice financially than to sacrifice your marriage</a:t>
            </a:r>
          </a:p>
          <a:p>
            <a:pPr marL="857250" lvl="1" indent="-457200">
              <a:spcBef>
                <a:spcPts val="0"/>
              </a:spcBef>
              <a:spcAft>
                <a:spcPts val="1800"/>
              </a:spcAft>
            </a:pPr>
            <a:r>
              <a:rPr lang="en-US" altLang="zh-CN" sz="2400" dirty="0"/>
              <a:t>People: never be alone with the opposite sex</a:t>
            </a:r>
          </a:p>
          <a:p>
            <a:pPr marL="857250" lvl="1" indent="-457200">
              <a:spcBef>
                <a:spcPts val="0"/>
              </a:spcBef>
              <a:spcAft>
                <a:spcPts val="1800"/>
              </a:spcAft>
            </a:pPr>
            <a:r>
              <a:rPr lang="en-US" altLang="zh-CN" sz="2400" dirty="0"/>
              <a:t>Unresolved anger: “do not let the sun go down on your anger” Eph4:26</a:t>
            </a:r>
            <a:endParaRPr lang="zh-CN" altLang="en-US" sz="2400" dirty="0"/>
          </a:p>
          <a:p>
            <a:pPr marL="385763" indent="-385763">
              <a:spcBef>
                <a:spcPts val="0"/>
              </a:spcBef>
              <a:spcAft>
                <a:spcPts val="1800"/>
              </a:spcAft>
              <a:buFont typeface="+mj-lt"/>
              <a:buAutoNum type="arabicParenR"/>
            </a:pPr>
            <a:endParaRPr lang="zh-CN" altLang="en-US" dirty="0"/>
          </a:p>
          <a:p>
            <a:pPr marL="385763" indent="-385763">
              <a:spcBef>
                <a:spcPts val="0"/>
              </a:spcBef>
              <a:spcAft>
                <a:spcPts val="1800"/>
              </a:spcAft>
              <a:buFont typeface="+mj-lt"/>
              <a:buAutoNum type="arabicParenR"/>
            </a:pPr>
            <a:endParaRPr lang="zh-CN" altLang="en-US" dirty="0"/>
          </a:p>
          <a:p>
            <a:pPr marL="385763" indent="-385763">
              <a:spcBef>
                <a:spcPts val="0"/>
              </a:spcBef>
              <a:spcAft>
                <a:spcPts val="1800"/>
              </a:spcAft>
              <a:buFont typeface="+mj-lt"/>
              <a:buAutoNum type="arabicParenR"/>
            </a:pP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3455338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857</TotalTime>
  <Words>2060</Words>
  <Application>Microsoft Office PowerPoint</Application>
  <PresentationFormat>Widescreen</PresentationFormat>
  <Paragraphs>174</Paragraphs>
  <Slides>19</Slides>
  <Notes>18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7" baseType="lpstr">
      <vt:lpstr>KaiTi</vt:lpstr>
      <vt:lpstr>宋体</vt:lpstr>
      <vt:lpstr>Arial</vt:lpstr>
      <vt:lpstr>Calibri</vt:lpstr>
      <vt:lpstr>Century Gothic</vt:lpstr>
      <vt:lpstr>Wingdings</vt:lpstr>
      <vt:lpstr>Wingdings 3</vt:lpstr>
      <vt:lpstr>Wisp</vt:lpstr>
      <vt:lpstr>Session 1 : Building Strong Foundations</vt:lpstr>
      <vt:lpstr>Welcome to the Marriage Course!</vt:lpstr>
      <vt:lpstr>Welcome to the Marriage Course!</vt:lpstr>
      <vt:lpstr>The First Time You Met</vt:lpstr>
      <vt:lpstr>What is Marriage?</vt:lpstr>
      <vt:lpstr>What is Marriage?</vt:lpstr>
      <vt:lpstr>Three pillars to a good marriage: 美好婚姻的三大支柱</vt:lpstr>
      <vt:lpstr>“Leaving” – a Healthy Independence “离开” – 健康地独立于父母 </vt:lpstr>
      <vt:lpstr>Uniting with each other  彼此“连合” </vt:lpstr>
      <vt:lpstr>Becoming One  合而为一</vt:lpstr>
      <vt:lpstr>Why do some Marriages break down?</vt:lpstr>
      <vt:lpstr>Think About Your Relationship, p.1</vt:lpstr>
      <vt:lpstr>Think About Your Relationship, p.2</vt:lpstr>
      <vt:lpstr>Think About Your Relationship, p.1</vt:lpstr>
      <vt:lpstr>Think About Your Relationship, p.2</vt:lpstr>
      <vt:lpstr>Foundations for a Strong Marriage: Nurturing Each Other</vt:lpstr>
      <vt:lpstr>Foundations for a Strong Marriage: “Marriage Time”</vt:lpstr>
      <vt:lpstr>PowerPoint Presentation</vt:lpstr>
      <vt:lpstr>Homework (remember – your marriage is worth it!)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Session 1 : Building Strong Foundations</dc:title>
  <dc:creator>Mark Robnett</dc:creator>
  <cp:lastModifiedBy>Mark Robnett</cp:lastModifiedBy>
  <cp:revision>51</cp:revision>
  <cp:lastPrinted>2024-10-18T16:01:17Z</cp:lastPrinted>
  <dcterms:created xsi:type="dcterms:W3CDTF">2021-04-23T18:43:31Z</dcterms:created>
  <dcterms:modified xsi:type="dcterms:W3CDTF">2025-06-23T20:33:57Z</dcterms:modified>
</cp:coreProperties>
</file>